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52"/>
  </p:notesMasterIdLst>
  <p:sldIdLst>
    <p:sldId id="256" r:id="rId2"/>
    <p:sldId id="259" r:id="rId3"/>
    <p:sldId id="260" r:id="rId4"/>
    <p:sldId id="261" r:id="rId5"/>
    <p:sldId id="262" r:id="rId6"/>
    <p:sldId id="263" r:id="rId7"/>
    <p:sldId id="313" r:id="rId8"/>
    <p:sldId id="314" r:id="rId9"/>
    <p:sldId id="275" r:id="rId10"/>
    <p:sldId id="269" r:id="rId11"/>
    <p:sldId id="315" r:id="rId12"/>
    <p:sldId id="265" r:id="rId13"/>
    <p:sldId id="316" r:id="rId14"/>
    <p:sldId id="319" r:id="rId15"/>
    <p:sldId id="322" r:id="rId16"/>
    <p:sldId id="323" r:id="rId17"/>
    <p:sldId id="325" r:id="rId18"/>
    <p:sldId id="324" r:id="rId19"/>
    <p:sldId id="326" r:id="rId20"/>
    <p:sldId id="320" r:id="rId21"/>
    <p:sldId id="355" r:id="rId22"/>
    <p:sldId id="357" r:id="rId23"/>
    <p:sldId id="358" r:id="rId24"/>
    <p:sldId id="354" r:id="rId25"/>
    <p:sldId id="334" r:id="rId26"/>
    <p:sldId id="333" r:id="rId27"/>
    <p:sldId id="284" r:id="rId28"/>
    <p:sldId id="359" r:id="rId29"/>
    <p:sldId id="335" r:id="rId30"/>
    <p:sldId id="281" r:id="rId31"/>
    <p:sldId id="360" r:id="rId32"/>
    <p:sldId id="279" r:id="rId33"/>
    <p:sldId id="271" r:id="rId34"/>
    <p:sldId id="285" r:id="rId35"/>
    <p:sldId id="339" r:id="rId36"/>
    <p:sldId id="340" r:id="rId37"/>
    <p:sldId id="341" r:id="rId38"/>
    <p:sldId id="342" r:id="rId39"/>
    <p:sldId id="343" r:id="rId40"/>
    <p:sldId id="344" r:id="rId41"/>
    <p:sldId id="346" r:id="rId42"/>
    <p:sldId id="345" r:id="rId43"/>
    <p:sldId id="347" r:id="rId44"/>
    <p:sldId id="348" r:id="rId45"/>
    <p:sldId id="349" r:id="rId46"/>
    <p:sldId id="350" r:id="rId47"/>
    <p:sldId id="351" r:id="rId48"/>
    <p:sldId id="352" r:id="rId49"/>
    <p:sldId id="282" r:id="rId50"/>
    <p:sldId id="289" r:id="rId51"/>
  </p:sldIdLst>
  <p:sldSz cx="9144000" cy="5143500" type="screen16x9"/>
  <p:notesSz cx="6858000" cy="9144000"/>
  <p:embeddedFontLst>
    <p:embeddedFont>
      <p:font typeface="Arimo" panose="020B0604020202020204" charset="0"/>
      <p:regular r:id="rId53"/>
      <p:bold r:id="rId54"/>
      <p:italic r:id="rId55"/>
      <p:boldItalic r:id="rId56"/>
    </p:embeddedFont>
    <p:embeddedFont>
      <p:font typeface="Bebas Neue" panose="020B0606020202050201" pitchFamily="34" charset="0"/>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536F54-DF39-4F6E-BA4B-EFD7EE002E09}">
  <a:tblStyle styleId="{D3536F54-DF39-4F6E-BA4B-EFD7EE002E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60" d="100"/>
          <a:sy n="60" d="100"/>
        </p:scale>
        <p:origin x="48" y="37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8AC3A5-2979-4109-AD96-79D7F32E4CBC}" type="doc">
      <dgm:prSet loTypeId="urn:microsoft.com/office/officeart/2005/8/layout/process5" loCatId="process" qsTypeId="urn:microsoft.com/office/officeart/2009/2/quickstyle/3d8" qsCatId="3D" csTypeId="urn:microsoft.com/office/officeart/2005/8/colors/accent1_3" csCatId="accent1" phldr="1"/>
      <dgm:spPr/>
      <dgm:t>
        <a:bodyPr/>
        <a:lstStyle/>
        <a:p>
          <a:endParaRPr lang="en-ID"/>
        </a:p>
      </dgm:t>
    </dgm:pt>
    <dgm:pt modelId="{0A78C573-8E18-473B-8E7A-D10534DC942D}">
      <dgm:prSet phldrT="[Text]"/>
      <dgm:spPr/>
      <dgm:t>
        <a:bodyPr/>
        <a:lstStyle/>
        <a:p>
          <a:r>
            <a:rPr lang="en-US" dirty="0"/>
            <a:t>Load data</a:t>
          </a:r>
          <a:endParaRPr lang="en-ID" dirty="0"/>
        </a:p>
      </dgm:t>
    </dgm:pt>
    <dgm:pt modelId="{E2625F32-AF96-49EF-A1D4-696879A39768}" type="parTrans" cxnId="{1D44950B-4BE2-419B-9580-189A6EB86909}">
      <dgm:prSet/>
      <dgm:spPr/>
      <dgm:t>
        <a:bodyPr/>
        <a:lstStyle/>
        <a:p>
          <a:endParaRPr lang="en-ID"/>
        </a:p>
      </dgm:t>
    </dgm:pt>
    <dgm:pt modelId="{EB1147B1-DBC2-4E08-8837-4B9C46CECBEE}" type="sibTrans" cxnId="{1D44950B-4BE2-419B-9580-189A6EB86909}">
      <dgm:prSet/>
      <dgm:spPr/>
      <dgm:t>
        <a:bodyPr/>
        <a:lstStyle/>
        <a:p>
          <a:endParaRPr lang="en-ID"/>
        </a:p>
      </dgm:t>
    </dgm:pt>
    <dgm:pt modelId="{0D1677C4-4C49-4E13-8511-C0B0ABC4C4E0}">
      <dgm:prSet phldrT="[Text]"/>
      <dgm:spPr/>
      <dgm:t>
        <a:bodyPr/>
        <a:lstStyle/>
        <a:p>
          <a:r>
            <a:rPr lang="en-US" dirty="0"/>
            <a:t>Cek 5 data </a:t>
          </a:r>
          <a:r>
            <a:rPr lang="en-US" dirty="0" err="1"/>
            <a:t>teratas</a:t>
          </a:r>
          <a:r>
            <a:rPr lang="en-US" dirty="0"/>
            <a:t> dan </a:t>
          </a:r>
          <a:r>
            <a:rPr lang="en-US" dirty="0" err="1"/>
            <a:t>terbawah</a:t>
          </a:r>
          <a:endParaRPr lang="en-ID" dirty="0"/>
        </a:p>
      </dgm:t>
    </dgm:pt>
    <dgm:pt modelId="{BCC00AE8-5F53-45F7-8DA8-45F4751C3C22}" type="parTrans" cxnId="{F7912509-9EF4-4710-A8B6-281BDDCA8E32}">
      <dgm:prSet/>
      <dgm:spPr/>
      <dgm:t>
        <a:bodyPr/>
        <a:lstStyle/>
        <a:p>
          <a:endParaRPr lang="en-ID"/>
        </a:p>
      </dgm:t>
    </dgm:pt>
    <dgm:pt modelId="{6FCB9ED9-FEA1-4970-AA2E-8593134EFB47}" type="sibTrans" cxnId="{F7912509-9EF4-4710-A8B6-281BDDCA8E32}">
      <dgm:prSet/>
      <dgm:spPr/>
      <dgm:t>
        <a:bodyPr/>
        <a:lstStyle/>
        <a:p>
          <a:endParaRPr lang="en-ID"/>
        </a:p>
      </dgm:t>
    </dgm:pt>
    <dgm:pt modelId="{8456FBA7-9638-4446-9ACD-232746B6D532}">
      <dgm:prSet phldrT="[Text]"/>
      <dgm:spPr/>
      <dgm:t>
        <a:bodyPr/>
        <a:lstStyle/>
        <a:p>
          <a:r>
            <a:rPr lang="en-US" dirty="0"/>
            <a:t>Cek </a:t>
          </a:r>
          <a:r>
            <a:rPr lang="en-US" dirty="0" err="1"/>
            <a:t>jumlah</a:t>
          </a:r>
          <a:r>
            <a:rPr lang="en-US" dirty="0"/>
            <a:t> </a:t>
          </a:r>
          <a:r>
            <a:rPr lang="en-US" dirty="0" err="1"/>
            <a:t>kolom</a:t>
          </a:r>
          <a:r>
            <a:rPr lang="en-US" dirty="0"/>
            <a:t> dan total data</a:t>
          </a:r>
          <a:endParaRPr lang="en-ID" dirty="0"/>
        </a:p>
      </dgm:t>
    </dgm:pt>
    <dgm:pt modelId="{038A0BCC-60D6-4F86-9F9F-279237EEF9D4}" type="parTrans" cxnId="{088B0005-297C-4EFE-A0EC-E0AD43757759}">
      <dgm:prSet/>
      <dgm:spPr/>
      <dgm:t>
        <a:bodyPr/>
        <a:lstStyle/>
        <a:p>
          <a:endParaRPr lang="en-ID"/>
        </a:p>
      </dgm:t>
    </dgm:pt>
    <dgm:pt modelId="{9D697E8B-9147-4397-A45D-81C428BAAD8E}" type="sibTrans" cxnId="{088B0005-297C-4EFE-A0EC-E0AD43757759}">
      <dgm:prSet/>
      <dgm:spPr/>
      <dgm:t>
        <a:bodyPr/>
        <a:lstStyle/>
        <a:p>
          <a:endParaRPr lang="en-ID"/>
        </a:p>
      </dgm:t>
    </dgm:pt>
    <dgm:pt modelId="{2BEE1522-57E3-4E37-BC15-AA7CC671656F}">
      <dgm:prSet phldrT="[Text]"/>
      <dgm:spPr/>
      <dgm:t>
        <a:bodyPr/>
        <a:lstStyle/>
        <a:p>
          <a:r>
            <a:rPr lang="en-US" dirty="0"/>
            <a:t>Cek total </a:t>
          </a:r>
          <a:r>
            <a:rPr lang="en-US" dirty="0" err="1"/>
            <a:t>duplikat</a:t>
          </a:r>
          <a:r>
            <a:rPr lang="en-US" dirty="0"/>
            <a:t> data dan </a:t>
          </a:r>
          <a:r>
            <a:rPr lang="en-US" dirty="0" err="1"/>
            <a:t>menghapus</a:t>
          </a:r>
          <a:r>
            <a:rPr lang="en-US" dirty="0"/>
            <a:t> data </a:t>
          </a:r>
          <a:r>
            <a:rPr lang="en-US" dirty="0" err="1"/>
            <a:t>duplikat</a:t>
          </a:r>
          <a:endParaRPr lang="en-ID" dirty="0"/>
        </a:p>
      </dgm:t>
    </dgm:pt>
    <dgm:pt modelId="{B9A6F215-71E1-4A02-9B2E-88C496045B97}" type="parTrans" cxnId="{9059EC9D-45B2-4EA9-870A-3D317A7CE536}">
      <dgm:prSet/>
      <dgm:spPr/>
      <dgm:t>
        <a:bodyPr/>
        <a:lstStyle/>
        <a:p>
          <a:endParaRPr lang="en-ID"/>
        </a:p>
      </dgm:t>
    </dgm:pt>
    <dgm:pt modelId="{6F7D9989-2106-42ED-A234-35042BC87E5C}" type="sibTrans" cxnId="{9059EC9D-45B2-4EA9-870A-3D317A7CE536}">
      <dgm:prSet/>
      <dgm:spPr/>
      <dgm:t>
        <a:bodyPr/>
        <a:lstStyle/>
        <a:p>
          <a:endParaRPr lang="en-ID"/>
        </a:p>
      </dgm:t>
    </dgm:pt>
    <dgm:pt modelId="{E1E9FCE0-B5CA-4D82-A98B-2430619703B3}">
      <dgm:prSet phldrT="[Text]"/>
      <dgm:spPr/>
      <dgm:t>
        <a:bodyPr/>
        <a:lstStyle/>
        <a:p>
          <a:r>
            <a:rPr lang="en-US" dirty="0"/>
            <a:t>Cek missing value</a:t>
          </a:r>
          <a:endParaRPr lang="en-ID" dirty="0"/>
        </a:p>
      </dgm:t>
    </dgm:pt>
    <dgm:pt modelId="{DD0C240D-6FA6-461C-9908-80F284FFB11F}" type="parTrans" cxnId="{B54312B8-A779-4FB0-B5FA-0D04624E1240}">
      <dgm:prSet/>
      <dgm:spPr/>
      <dgm:t>
        <a:bodyPr/>
        <a:lstStyle/>
        <a:p>
          <a:endParaRPr lang="en-ID"/>
        </a:p>
      </dgm:t>
    </dgm:pt>
    <dgm:pt modelId="{8C18CF5F-81D5-4F64-8297-7997D721F098}" type="sibTrans" cxnId="{B54312B8-A779-4FB0-B5FA-0D04624E1240}">
      <dgm:prSet/>
      <dgm:spPr/>
      <dgm:t>
        <a:bodyPr/>
        <a:lstStyle/>
        <a:p>
          <a:endParaRPr lang="en-ID"/>
        </a:p>
      </dgm:t>
    </dgm:pt>
    <dgm:pt modelId="{03316039-170F-43D5-96B6-17E5B2D93916}">
      <dgm:prSet/>
      <dgm:spPr/>
      <dgm:t>
        <a:bodyPr/>
        <a:lstStyle/>
        <a:p>
          <a:r>
            <a:rPr lang="en-US" dirty="0"/>
            <a:t>Hasil </a:t>
          </a:r>
          <a:endParaRPr lang="en-ID" dirty="0"/>
        </a:p>
      </dgm:t>
    </dgm:pt>
    <dgm:pt modelId="{B311A4C3-DC94-4973-9953-EB1E2CC9998D}" type="parTrans" cxnId="{CE184880-84F4-4BCC-9432-ADDEFD9D2DD6}">
      <dgm:prSet/>
      <dgm:spPr/>
      <dgm:t>
        <a:bodyPr/>
        <a:lstStyle/>
        <a:p>
          <a:endParaRPr lang="en-ID"/>
        </a:p>
      </dgm:t>
    </dgm:pt>
    <dgm:pt modelId="{2692CCE7-4807-44A7-B4FD-4970F0CEF060}" type="sibTrans" cxnId="{CE184880-84F4-4BCC-9432-ADDEFD9D2DD6}">
      <dgm:prSet/>
      <dgm:spPr/>
      <dgm:t>
        <a:bodyPr/>
        <a:lstStyle/>
        <a:p>
          <a:endParaRPr lang="en-ID"/>
        </a:p>
      </dgm:t>
    </dgm:pt>
    <dgm:pt modelId="{C733533C-6ECF-4D26-9B93-3F42E7FB62C8}" type="pres">
      <dgm:prSet presAssocID="{6D8AC3A5-2979-4109-AD96-79D7F32E4CBC}" presName="diagram" presStyleCnt="0">
        <dgm:presLayoutVars>
          <dgm:dir/>
          <dgm:resizeHandles val="exact"/>
        </dgm:presLayoutVars>
      </dgm:prSet>
      <dgm:spPr/>
    </dgm:pt>
    <dgm:pt modelId="{D38E76E9-428C-4FB8-A668-A076CFE00977}" type="pres">
      <dgm:prSet presAssocID="{0A78C573-8E18-473B-8E7A-D10534DC942D}" presName="node" presStyleLbl="node1" presStyleIdx="0" presStyleCnt="6">
        <dgm:presLayoutVars>
          <dgm:bulletEnabled val="1"/>
        </dgm:presLayoutVars>
      </dgm:prSet>
      <dgm:spPr/>
    </dgm:pt>
    <dgm:pt modelId="{76D3BAA5-270F-4689-81CA-B7ADD92C4652}" type="pres">
      <dgm:prSet presAssocID="{EB1147B1-DBC2-4E08-8837-4B9C46CECBEE}" presName="sibTrans" presStyleLbl="sibTrans2D1" presStyleIdx="0" presStyleCnt="5"/>
      <dgm:spPr/>
    </dgm:pt>
    <dgm:pt modelId="{BB8D9DD3-EBD6-4F97-8346-EF45461A3DEA}" type="pres">
      <dgm:prSet presAssocID="{EB1147B1-DBC2-4E08-8837-4B9C46CECBEE}" presName="connectorText" presStyleLbl="sibTrans2D1" presStyleIdx="0" presStyleCnt="5"/>
      <dgm:spPr/>
    </dgm:pt>
    <dgm:pt modelId="{37F913BB-F498-4D67-87DA-48DD9256850A}" type="pres">
      <dgm:prSet presAssocID="{0D1677C4-4C49-4E13-8511-C0B0ABC4C4E0}" presName="node" presStyleLbl="node1" presStyleIdx="1" presStyleCnt="6">
        <dgm:presLayoutVars>
          <dgm:bulletEnabled val="1"/>
        </dgm:presLayoutVars>
      </dgm:prSet>
      <dgm:spPr/>
    </dgm:pt>
    <dgm:pt modelId="{DC4B5120-6351-4D24-B49A-A193A6421396}" type="pres">
      <dgm:prSet presAssocID="{6FCB9ED9-FEA1-4970-AA2E-8593134EFB47}" presName="sibTrans" presStyleLbl="sibTrans2D1" presStyleIdx="1" presStyleCnt="5"/>
      <dgm:spPr/>
    </dgm:pt>
    <dgm:pt modelId="{3F36C0F3-2042-43BE-A772-76E2C946A737}" type="pres">
      <dgm:prSet presAssocID="{6FCB9ED9-FEA1-4970-AA2E-8593134EFB47}" presName="connectorText" presStyleLbl="sibTrans2D1" presStyleIdx="1" presStyleCnt="5"/>
      <dgm:spPr/>
    </dgm:pt>
    <dgm:pt modelId="{20473963-A1CF-4A3C-B500-B75641DBF692}" type="pres">
      <dgm:prSet presAssocID="{8456FBA7-9638-4446-9ACD-232746B6D532}" presName="node" presStyleLbl="node1" presStyleIdx="2" presStyleCnt="6">
        <dgm:presLayoutVars>
          <dgm:bulletEnabled val="1"/>
        </dgm:presLayoutVars>
      </dgm:prSet>
      <dgm:spPr/>
    </dgm:pt>
    <dgm:pt modelId="{265C262A-16C9-4070-9CD7-376FA5AF0895}" type="pres">
      <dgm:prSet presAssocID="{9D697E8B-9147-4397-A45D-81C428BAAD8E}" presName="sibTrans" presStyleLbl="sibTrans2D1" presStyleIdx="2" presStyleCnt="5"/>
      <dgm:spPr/>
    </dgm:pt>
    <dgm:pt modelId="{1AEBA524-8DC5-4BB2-B912-DFF75B96C3E3}" type="pres">
      <dgm:prSet presAssocID="{9D697E8B-9147-4397-A45D-81C428BAAD8E}" presName="connectorText" presStyleLbl="sibTrans2D1" presStyleIdx="2" presStyleCnt="5"/>
      <dgm:spPr/>
    </dgm:pt>
    <dgm:pt modelId="{C8E757AF-2603-471C-9F95-F0AC1375971F}" type="pres">
      <dgm:prSet presAssocID="{2BEE1522-57E3-4E37-BC15-AA7CC671656F}" presName="node" presStyleLbl="node1" presStyleIdx="3" presStyleCnt="6">
        <dgm:presLayoutVars>
          <dgm:bulletEnabled val="1"/>
        </dgm:presLayoutVars>
      </dgm:prSet>
      <dgm:spPr/>
    </dgm:pt>
    <dgm:pt modelId="{D30015A0-4AF9-4F32-87C3-39822EC9F643}" type="pres">
      <dgm:prSet presAssocID="{6F7D9989-2106-42ED-A234-35042BC87E5C}" presName="sibTrans" presStyleLbl="sibTrans2D1" presStyleIdx="3" presStyleCnt="5"/>
      <dgm:spPr/>
    </dgm:pt>
    <dgm:pt modelId="{7C2D8BD3-0DFB-40F4-A875-36BA67419142}" type="pres">
      <dgm:prSet presAssocID="{6F7D9989-2106-42ED-A234-35042BC87E5C}" presName="connectorText" presStyleLbl="sibTrans2D1" presStyleIdx="3" presStyleCnt="5"/>
      <dgm:spPr/>
    </dgm:pt>
    <dgm:pt modelId="{3E6B5AB4-691A-47A7-B6DB-8CAF78D0B6C3}" type="pres">
      <dgm:prSet presAssocID="{E1E9FCE0-B5CA-4D82-A98B-2430619703B3}" presName="node" presStyleLbl="node1" presStyleIdx="4" presStyleCnt="6">
        <dgm:presLayoutVars>
          <dgm:bulletEnabled val="1"/>
        </dgm:presLayoutVars>
      </dgm:prSet>
      <dgm:spPr/>
    </dgm:pt>
    <dgm:pt modelId="{318C1801-D23A-44CE-99FC-B17E650602EE}" type="pres">
      <dgm:prSet presAssocID="{8C18CF5F-81D5-4F64-8297-7997D721F098}" presName="sibTrans" presStyleLbl="sibTrans2D1" presStyleIdx="4" presStyleCnt="5"/>
      <dgm:spPr/>
    </dgm:pt>
    <dgm:pt modelId="{7687B5AB-1BC0-4883-86F1-3406DC3BA0C6}" type="pres">
      <dgm:prSet presAssocID="{8C18CF5F-81D5-4F64-8297-7997D721F098}" presName="connectorText" presStyleLbl="sibTrans2D1" presStyleIdx="4" presStyleCnt="5"/>
      <dgm:spPr/>
    </dgm:pt>
    <dgm:pt modelId="{206561B4-CD27-4738-8AE0-6B0B23C3BC2E}" type="pres">
      <dgm:prSet presAssocID="{03316039-170F-43D5-96B6-17E5B2D93916}" presName="node" presStyleLbl="node1" presStyleIdx="5" presStyleCnt="6">
        <dgm:presLayoutVars>
          <dgm:bulletEnabled val="1"/>
        </dgm:presLayoutVars>
      </dgm:prSet>
      <dgm:spPr/>
    </dgm:pt>
  </dgm:ptLst>
  <dgm:cxnLst>
    <dgm:cxn modelId="{CD2BD603-4C3C-4ADB-A453-2D9A26CC1065}" type="presOf" srcId="{8C18CF5F-81D5-4F64-8297-7997D721F098}" destId="{318C1801-D23A-44CE-99FC-B17E650602EE}" srcOrd="0" destOrd="0" presId="urn:microsoft.com/office/officeart/2005/8/layout/process5"/>
    <dgm:cxn modelId="{088B0005-297C-4EFE-A0EC-E0AD43757759}" srcId="{6D8AC3A5-2979-4109-AD96-79D7F32E4CBC}" destId="{8456FBA7-9638-4446-9ACD-232746B6D532}" srcOrd="2" destOrd="0" parTransId="{038A0BCC-60D6-4F86-9F9F-279237EEF9D4}" sibTransId="{9D697E8B-9147-4397-A45D-81C428BAAD8E}"/>
    <dgm:cxn modelId="{F7912509-9EF4-4710-A8B6-281BDDCA8E32}" srcId="{6D8AC3A5-2979-4109-AD96-79D7F32E4CBC}" destId="{0D1677C4-4C49-4E13-8511-C0B0ABC4C4E0}" srcOrd="1" destOrd="0" parTransId="{BCC00AE8-5F53-45F7-8DA8-45F4751C3C22}" sibTransId="{6FCB9ED9-FEA1-4970-AA2E-8593134EFB47}"/>
    <dgm:cxn modelId="{1D44950B-4BE2-419B-9580-189A6EB86909}" srcId="{6D8AC3A5-2979-4109-AD96-79D7F32E4CBC}" destId="{0A78C573-8E18-473B-8E7A-D10534DC942D}" srcOrd="0" destOrd="0" parTransId="{E2625F32-AF96-49EF-A1D4-696879A39768}" sibTransId="{EB1147B1-DBC2-4E08-8837-4B9C46CECBEE}"/>
    <dgm:cxn modelId="{C2B95F17-59AF-4D66-AA10-2A5AD2479D5C}" type="presOf" srcId="{8456FBA7-9638-4446-9ACD-232746B6D532}" destId="{20473963-A1CF-4A3C-B500-B75641DBF692}" srcOrd="0" destOrd="0" presId="urn:microsoft.com/office/officeart/2005/8/layout/process5"/>
    <dgm:cxn modelId="{22B83E3A-7B2A-4AE5-BEF9-CE8EE45399E3}" type="presOf" srcId="{8C18CF5F-81D5-4F64-8297-7997D721F098}" destId="{7687B5AB-1BC0-4883-86F1-3406DC3BA0C6}" srcOrd="1" destOrd="0" presId="urn:microsoft.com/office/officeart/2005/8/layout/process5"/>
    <dgm:cxn modelId="{31FD803D-C14C-498B-B59D-651FDF041AE3}" type="presOf" srcId="{9D697E8B-9147-4397-A45D-81C428BAAD8E}" destId="{265C262A-16C9-4070-9CD7-376FA5AF0895}" srcOrd="0" destOrd="0" presId="urn:microsoft.com/office/officeart/2005/8/layout/process5"/>
    <dgm:cxn modelId="{0B34FD5F-B27F-423F-9C5E-3BDB7823D716}" type="presOf" srcId="{9D697E8B-9147-4397-A45D-81C428BAAD8E}" destId="{1AEBA524-8DC5-4BB2-B912-DFF75B96C3E3}" srcOrd="1" destOrd="0" presId="urn:microsoft.com/office/officeart/2005/8/layout/process5"/>
    <dgm:cxn modelId="{5E46656B-6796-473E-8694-739FC7C88227}" type="presOf" srcId="{6F7D9989-2106-42ED-A234-35042BC87E5C}" destId="{D30015A0-4AF9-4F32-87C3-39822EC9F643}" srcOrd="0" destOrd="0" presId="urn:microsoft.com/office/officeart/2005/8/layout/process5"/>
    <dgm:cxn modelId="{4F4D7A59-A6C9-4212-BFB4-A2441666216F}" type="presOf" srcId="{6FCB9ED9-FEA1-4970-AA2E-8593134EFB47}" destId="{3F36C0F3-2042-43BE-A772-76E2C946A737}" srcOrd="1" destOrd="0" presId="urn:microsoft.com/office/officeart/2005/8/layout/process5"/>
    <dgm:cxn modelId="{A4E57B5A-C6B2-48A9-A4EC-4E3A94FCEAE9}" type="presOf" srcId="{6FCB9ED9-FEA1-4970-AA2E-8593134EFB47}" destId="{DC4B5120-6351-4D24-B49A-A193A6421396}" srcOrd="0" destOrd="0" presId="urn:microsoft.com/office/officeart/2005/8/layout/process5"/>
    <dgm:cxn modelId="{E679F25A-46B8-4A23-A80D-0944BCA3F0F9}" type="presOf" srcId="{0D1677C4-4C49-4E13-8511-C0B0ABC4C4E0}" destId="{37F913BB-F498-4D67-87DA-48DD9256850A}" srcOrd="0" destOrd="0" presId="urn:microsoft.com/office/officeart/2005/8/layout/process5"/>
    <dgm:cxn modelId="{CE184880-84F4-4BCC-9432-ADDEFD9D2DD6}" srcId="{6D8AC3A5-2979-4109-AD96-79D7F32E4CBC}" destId="{03316039-170F-43D5-96B6-17E5B2D93916}" srcOrd="5" destOrd="0" parTransId="{B311A4C3-DC94-4973-9953-EB1E2CC9998D}" sibTransId="{2692CCE7-4807-44A7-B4FD-4970F0CEF060}"/>
    <dgm:cxn modelId="{229A8C93-1B36-41A1-B30F-657D649816AB}" type="presOf" srcId="{03316039-170F-43D5-96B6-17E5B2D93916}" destId="{206561B4-CD27-4738-8AE0-6B0B23C3BC2E}" srcOrd="0" destOrd="0" presId="urn:microsoft.com/office/officeart/2005/8/layout/process5"/>
    <dgm:cxn modelId="{9059EC9D-45B2-4EA9-870A-3D317A7CE536}" srcId="{6D8AC3A5-2979-4109-AD96-79D7F32E4CBC}" destId="{2BEE1522-57E3-4E37-BC15-AA7CC671656F}" srcOrd="3" destOrd="0" parTransId="{B9A6F215-71E1-4A02-9B2E-88C496045B97}" sibTransId="{6F7D9989-2106-42ED-A234-35042BC87E5C}"/>
    <dgm:cxn modelId="{94E45DA2-4186-46CC-BFD3-0C87BB556904}" type="presOf" srcId="{E1E9FCE0-B5CA-4D82-A98B-2430619703B3}" destId="{3E6B5AB4-691A-47A7-B6DB-8CAF78D0B6C3}" srcOrd="0" destOrd="0" presId="urn:microsoft.com/office/officeart/2005/8/layout/process5"/>
    <dgm:cxn modelId="{6938BAAE-E5C4-4220-81FE-731E8F41A216}" type="presOf" srcId="{6D8AC3A5-2979-4109-AD96-79D7F32E4CBC}" destId="{C733533C-6ECF-4D26-9B93-3F42E7FB62C8}" srcOrd="0" destOrd="0" presId="urn:microsoft.com/office/officeart/2005/8/layout/process5"/>
    <dgm:cxn modelId="{B54312B8-A779-4FB0-B5FA-0D04624E1240}" srcId="{6D8AC3A5-2979-4109-AD96-79D7F32E4CBC}" destId="{E1E9FCE0-B5CA-4D82-A98B-2430619703B3}" srcOrd="4" destOrd="0" parTransId="{DD0C240D-6FA6-461C-9908-80F284FFB11F}" sibTransId="{8C18CF5F-81D5-4F64-8297-7997D721F098}"/>
    <dgm:cxn modelId="{D433CEC1-9C4B-4205-87AE-896CE13F8A33}" type="presOf" srcId="{EB1147B1-DBC2-4E08-8837-4B9C46CECBEE}" destId="{76D3BAA5-270F-4689-81CA-B7ADD92C4652}" srcOrd="0" destOrd="0" presId="urn:microsoft.com/office/officeart/2005/8/layout/process5"/>
    <dgm:cxn modelId="{64F708C6-A2CF-44E8-B609-A673117C4FE7}" type="presOf" srcId="{6F7D9989-2106-42ED-A234-35042BC87E5C}" destId="{7C2D8BD3-0DFB-40F4-A875-36BA67419142}" srcOrd="1" destOrd="0" presId="urn:microsoft.com/office/officeart/2005/8/layout/process5"/>
    <dgm:cxn modelId="{74E008C8-5470-407E-9AAE-4FF7B7449C8C}" type="presOf" srcId="{0A78C573-8E18-473B-8E7A-D10534DC942D}" destId="{D38E76E9-428C-4FB8-A668-A076CFE00977}" srcOrd="0" destOrd="0" presId="urn:microsoft.com/office/officeart/2005/8/layout/process5"/>
    <dgm:cxn modelId="{D685EBCC-3253-481F-B6C5-E36A0A736370}" type="presOf" srcId="{2BEE1522-57E3-4E37-BC15-AA7CC671656F}" destId="{C8E757AF-2603-471C-9F95-F0AC1375971F}" srcOrd="0" destOrd="0" presId="urn:microsoft.com/office/officeart/2005/8/layout/process5"/>
    <dgm:cxn modelId="{274AF1CF-398A-4214-B5C9-76343515621C}" type="presOf" srcId="{EB1147B1-DBC2-4E08-8837-4B9C46CECBEE}" destId="{BB8D9DD3-EBD6-4F97-8346-EF45461A3DEA}" srcOrd="1" destOrd="0" presId="urn:microsoft.com/office/officeart/2005/8/layout/process5"/>
    <dgm:cxn modelId="{11B73F78-C2CF-4A67-B7F0-C4EC412E49A0}" type="presParOf" srcId="{C733533C-6ECF-4D26-9B93-3F42E7FB62C8}" destId="{D38E76E9-428C-4FB8-A668-A076CFE00977}" srcOrd="0" destOrd="0" presId="urn:microsoft.com/office/officeart/2005/8/layout/process5"/>
    <dgm:cxn modelId="{56B8F0D7-06D3-45C7-9723-FDC76CA62DD2}" type="presParOf" srcId="{C733533C-6ECF-4D26-9B93-3F42E7FB62C8}" destId="{76D3BAA5-270F-4689-81CA-B7ADD92C4652}" srcOrd="1" destOrd="0" presId="urn:microsoft.com/office/officeart/2005/8/layout/process5"/>
    <dgm:cxn modelId="{1382BF3E-84A5-4B81-A158-29F8D3AD5FBA}" type="presParOf" srcId="{76D3BAA5-270F-4689-81CA-B7ADD92C4652}" destId="{BB8D9DD3-EBD6-4F97-8346-EF45461A3DEA}" srcOrd="0" destOrd="0" presId="urn:microsoft.com/office/officeart/2005/8/layout/process5"/>
    <dgm:cxn modelId="{58318586-330A-4AAE-B54F-58F770444382}" type="presParOf" srcId="{C733533C-6ECF-4D26-9B93-3F42E7FB62C8}" destId="{37F913BB-F498-4D67-87DA-48DD9256850A}" srcOrd="2" destOrd="0" presId="urn:microsoft.com/office/officeart/2005/8/layout/process5"/>
    <dgm:cxn modelId="{03FDA9DC-8516-4231-8016-6D44A5D59DBF}" type="presParOf" srcId="{C733533C-6ECF-4D26-9B93-3F42E7FB62C8}" destId="{DC4B5120-6351-4D24-B49A-A193A6421396}" srcOrd="3" destOrd="0" presId="urn:microsoft.com/office/officeart/2005/8/layout/process5"/>
    <dgm:cxn modelId="{C0593C5C-1D73-43BB-8C38-0FB83D669BE2}" type="presParOf" srcId="{DC4B5120-6351-4D24-B49A-A193A6421396}" destId="{3F36C0F3-2042-43BE-A772-76E2C946A737}" srcOrd="0" destOrd="0" presId="urn:microsoft.com/office/officeart/2005/8/layout/process5"/>
    <dgm:cxn modelId="{A0840DE4-1DA8-415B-881F-02A196DBA1C0}" type="presParOf" srcId="{C733533C-6ECF-4D26-9B93-3F42E7FB62C8}" destId="{20473963-A1CF-4A3C-B500-B75641DBF692}" srcOrd="4" destOrd="0" presId="urn:microsoft.com/office/officeart/2005/8/layout/process5"/>
    <dgm:cxn modelId="{3D00692C-A45D-46D9-AD54-D4B9709C9D19}" type="presParOf" srcId="{C733533C-6ECF-4D26-9B93-3F42E7FB62C8}" destId="{265C262A-16C9-4070-9CD7-376FA5AF0895}" srcOrd="5" destOrd="0" presId="urn:microsoft.com/office/officeart/2005/8/layout/process5"/>
    <dgm:cxn modelId="{4E30BBBB-E80F-42C9-BF12-D74A08B3AE4B}" type="presParOf" srcId="{265C262A-16C9-4070-9CD7-376FA5AF0895}" destId="{1AEBA524-8DC5-4BB2-B912-DFF75B96C3E3}" srcOrd="0" destOrd="0" presId="urn:microsoft.com/office/officeart/2005/8/layout/process5"/>
    <dgm:cxn modelId="{CBCCDB7A-87D5-4F4D-8AD6-B098FA7E288D}" type="presParOf" srcId="{C733533C-6ECF-4D26-9B93-3F42E7FB62C8}" destId="{C8E757AF-2603-471C-9F95-F0AC1375971F}" srcOrd="6" destOrd="0" presId="urn:microsoft.com/office/officeart/2005/8/layout/process5"/>
    <dgm:cxn modelId="{8F6C68EB-630B-4A93-B819-0D0F095A0444}" type="presParOf" srcId="{C733533C-6ECF-4D26-9B93-3F42E7FB62C8}" destId="{D30015A0-4AF9-4F32-87C3-39822EC9F643}" srcOrd="7" destOrd="0" presId="urn:microsoft.com/office/officeart/2005/8/layout/process5"/>
    <dgm:cxn modelId="{A7D7EDC4-BC10-4C2C-90E2-0491FE60A880}" type="presParOf" srcId="{D30015A0-4AF9-4F32-87C3-39822EC9F643}" destId="{7C2D8BD3-0DFB-40F4-A875-36BA67419142}" srcOrd="0" destOrd="0" presId="urn:microsoft.com/office/officeart/2005/8/layout/process5"/>
    <dgm:cxn modelId="{3B4445C4-34B7-43D6-B07A-7C53F5B96CC5}" type="presParOf" srcId="{C733533C-6ECF-4D26-9B93-3F42E7FB62C8}" destId="{3E6B5AB4-691A-47A7-B6DB-8CAF78D0B6C3}" srcOrd="8" destOrd="0" presId="urn:microsoft.com/office/officeart/2005/8/layout/process5"/>
    <dgm:cxn modelId="{332E2470-999B-4099-979F-98706477F53E}" type="presParOf" srcId="{C733533C-6ECF-4D26-9B93-3F42E7FB62C8}" destId="{318C1801-D23A-44CE-99FC-B17E650602EE}" srcOrd="9" destOrd="0" presId="urn:microsoft.com/office/officeart/2005/8/layout/process5"/>
    <dgm:cxn modelId="{4B009A9F-F98F-4828-9671-76B7F4EB546A}" type="presParOf" srcId="{318C1801-D23A-44CE-99FC-B17E650602EE}" destId="{7687B5AB-1BC0-4883-86F1-3406DC3BA0C6}" srcOrd="0" destOrd="0" presId="urn:microsoft.com/office/officeart/2005/8/layout/process5"/>
    <dgm:cxn modelId="{A624AC06-F861-458B-B0AF-1EA0B8ED26B8}" type="presParOf" srcId="{C733533C-6ECF-4D26-9B93-3F42E7FB62C8}" destId="{206561B4-CD27-4738-8AE0-6B0B23C3BC2E}" srcOrd="10" destOrd="0" presId="urn:microsoft.com/office/officeart/2005/8/layout/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E76E9-428C-4FB8-A668-A076CFE00977}">
      <dsp:nvSpPr>
        <dsp:cNvPr id="0" name=""/>
        <dsp:cNvSpPr/>
      </dsp:nvSpPr>
      <dsp:spPr>
        <a:xfrm>
          <a:off x="777682" y="2589"/>
          <a:ext cx="1353204" cy="811922"/>
        </a:xfrm>
        <a:prstGeom prst="roundRect">
          <a:avLst>
            <a:gd name="adj" fmla="val 10000"/>
          </a:avLst>
        </a:prstGeom>
        <a:solidFill>
          <a:schemeClr val="accent1">
            <a:shade val="80000"/>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Load data</a:t>
          </a:r>
          <a:endParaRPr lang="en-ID" sz="1200" kern="1200" dirty="0"/>
        </a:p>
      </dsp:txBody>
      <dsp:txXfrm>
        <a:off x="801462" y="26369"/>
        <a:ext cx="1305644" cy="764362"/>
      </dsp:txXfrm>
    </dsp:sp>
    <dsp:sp modelId="{76D3BAA5-270F-4689-81CA-B7ADD92C4652}">
      <dsp:nvSpPr>
        <dsp:cNvPr id="0" name=""/>
        <dsp:cNvSpPr/>
      </dsp:nvSpPr>
      <dsp:spPr>
        <a:xfrm>
          <a:off x="2249969" y="240753"/>
          <a:ext cx="286879" cy="335594"/>
        </a:xfrm>
        <a:prstGeom prst="rightArrow">
          <a:avLst>
            <a:gd name="adj1" fmla="val 60000"/>
            <a:gd name="adj2" fmla="val 50000"/>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p3d z="-600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D" sz="1000" kern="1200"/>
        </a:p>
      </dsp:txBody>
      <dsp:txXfrm>
        <a:off x="2249969" y="307872"/>
        <a:ext cx="200815" cy="201356"/>
      </dsp:txXfrm>
    </dsp:sp>
    <dsp:sp modelId="{37F913BB-F498-4D67-87DA-48DD9256850A}">
      <dsp:nvSpPr>
        <dsp:cNvPr id="0" name=""/>
        <dsp:cNvSpPr/>
      </dsp:nvSpPr>
      <dsp:spPr>
        <a:xfrm>
          <a:off x="2672168" y="2589"/>
          <a:ext cx="1353204" cy="811922"/>
        </a:xfrm>
        <a:prstGeom prst="roundRect">
          <a:avLst>
            <a:gd name="adj" fmla="val 10000"/>
          </a:avLst>
        </a:prstGeom>
        <a:solidFill>
          <a:schemeClr val="accent1">
            <a:shade val="80000"/>
            <a:hueOff val="-21271"/>
            <a:satOff val="6011"/>
            <a:lumOff val="3346"/>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Cek 5 data </a:t>
          </a:r>
          <a:r>
            <a:rPr lang="en-US" sz="1200" kern="1200" dirty="0" err="1"/>
            <a:t>teratas</a:t>
          </a:r>
          <a:r>
            <a:rPr lang="en-US" sz="1200" kern="1200" dirty="0"/>
            <a:t> dan </a:t>
          </a:r>
          <a:r>
            <a:rPr lang="en-US" sz="1200" kern="1200" dirty="0" err="1"/>
            <a:t>terbawah</a:t>
          </a:r>
          <a:endParaRPr lang="en-ID" sz="1200" kern="1200" dirty="0"/>
        </a:p>
      </dsp:txBody>
      <dsp:txXfrm>
        <a:off x="2695948" y="26369"/>
        <a:ext cx="1305644" cy="764362"/>
      </dsp:txXfrm>
    </dsp:sp>
    <dsp:sp modelId="{DC4B5120-6351-4D24-B49A-A193A6421396}">
      <dsp:nvSpPr>
        <dsp:cNvPr id="0" name=""/>
        <dsp:cNvSpPr/>
      </dsp:nvSpPr>
      <dsp:spPr>
        <a:xfrm rot="5400000">
          <a:off x="3205331" y="909237"/>
          <a:ext cx="286879" cy="335594"/>
        </a:xfrm>
        <a:prstGeom prst="rightArrow">
          <a:avLst>
            <a:gd name="adj1" fmla="val 60000"/>
            <a:gd name="adj2" fmla="val 50000"/>
          </a:avLst>
        </a:prstGeom>
        <a:solidFill>
          <a:schemeClr val="accent1">
            <a:shade val="90000"/>
            <a:hueOff val="-26589"/>
            <a:satOff val="4131"/>
            <a:lumOff val="3247"/>
            <a:alphaOff val="0"/>
          </a:schemeClr>
        </a:solidFill>
        <a:ln>
          <a:noFill/>
        </a:ln>
        <a:effectLst>
          <a:outerShdw blurRad="40000" dist="23000" dir="5400000" rotWithShape="0">
            <a:srgbClr val="000000">
              <a:alpha val="35000"/>
            </a:srgbClr>
          </a:outerShdw>
        </a:effectLst>
        <a:sp3d z="-600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D" sz="1000" kern="1200"/>
        </a:p>
      </dsp:txBody>
      <dsp:txXfrm rot="-5400000">
        <a:off x="3248093" y="933594"/>
        <a:ext cx="201356" cy="200815"/>
      </dsp:txXfrm>
    </dsp:sp>
    <dsp:sp modelId="{20473963-A1CF-4A3C-B500-B75641DBF692}">
      <dsp:nvSpPr>
        <dsp:cNvPr id="0" name=""/>
        <dsp:cNvSpPr/>
      </dsp:nvSpPr>
      <dsp:spPr>
        <a:xfrm>
          <a:off x="2672168" y="1355794"/>
          <a:ext cx="1353204" cy="811922"/>
        </a:xfrm>
        <a:prstGeom prst="roundRect">
          <a:avLst>
            <a:gd name="adj" fmla="val 10000"/>
          </a:avLst>
        </a:prstGeom>
        <a:solidFill>
          <a:schemeClr val="accent1">
            <a:shade val="80000"/>
            <a:hueOff val="-42542"/>
            <a:satOff val="12022"/>
            <a:lumOff val="6691"/>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Cek </a:t>
          </a:r>
          <a:r>
            <a:rPr lang="en-US" sz="1200" kern="1200" dirty="0" err="1"/>
            <a:t>jumlah</a:t>
          </a:r>
          <a:r>
            <a:rPr lang="en-US" sz="1200" kern="1200" dirty="0"/>
            <a:t> </a:t>
          </a:r>
          <a:r>
            <a:rPr lang="en-US" sz="1200" kern="1200" dirty="0" err="1"/>
            <a:t>kolom</a:t>
          </a:r>
          <a:r>
            <a:rPr lang="en-US" sz="1200" kern="1200" dirty="0"/>
            <a:t> dan total data</a:t>
          </a:r>
          <a:endParaRPr lang="en-ID" sz="1200" kern="1200" dirty="0"/>
        </a:p>
      </dsp:txBody>
      <dsp:txXfrm>
        <a:off x="2695948" y="1379574"/>
        <a:ext cx="1305644" cy="764362"/>
      </dsp:txXfrm>
    </dsp:sp>
    <dsp:sp modelId="{265C262A-16C9-4070-9CD7-376FA5AF0895}">
      <dsp:nvSpPr>
        <dsp:cNvPr id="0" name=""/>
        <dsp:cNvSpPr/>
      </dsp:nvSpPr>
      <dsp:spPr>
        <a:xfrm rot="10800000">
          <a:off x="2266207" y="1593958"/>
          <a:ext cx="286879" cy="335594"/>
        </a:xfrm>
        <a:prstGeom prst="rightArrow">
          <a:avLst>
            <a:gd name="adj1" fmla="val 60000"/>
            <a:gd name="adj2" fmla="val 50000"/>
          </a:avLst>
        </a:prstGeom>
        <a:solidFill>
          <a:schemeClr val="accent1">
            <a:shade val="90000"/>
            <a:hueOff val="-53178"/>
            <a:satOff val="8261"/>
            <a:lumOff val="6494"/>
            <a:alphaOff val="0"/>
          </a:schemeClr>
        </a:solidFill>
        <a:ln>
          <a:noFill/>
        </a:ln>
        <a:effectLst>
          <a:outerShdw blurRad="40000" dist="23000" dir="5400000" rotWithShape="0">
            <a:srgbClr val="000000">
              <a:alpha val="35000"/>
            </a:srgbClr>
          </a:outerShdw>
        </a:effectLst>
        <a:sp3d z="-600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D" sz="1000" kern="1200"/>
        </a:p>
      </dsp:txBody>
      <dsp:txXfrm rot="10800000">
        <a:off x="2352271" y="1661077"/>
        <a:ext cx="200815" cy="201356"/>
      </dsp:txXfrm>
    </dsp:sp>
    <dsp:sp modelId="{C8E757AF-2603-471C-9F95-F0AC1375971F}">
      <dsp:nvSpPr>
        <dsp:cNvPr id="0" name=""/>
        <dsp:cNvSpPr/>
      </dsp:nvSpPr>
      <dsp:spPr>
        <a:xfrm>
          <a:off x="777682" y="1355794"/>
          <a:ext cx="1353204" cy="811922"/>
        </a:xfrm>
        <a:prstGeom prst="roundRect">
          <a:avLst>
            <a:gd name="adj" fmla="val 10000"/>
          </a:avLst>
        </a:prstGeom>
        <a:solidFill>
          <a:schemeClr val="accent1">
            <a:shade val="80000"/>
            <a:hueOff val="-63814"/>
            <a:satOff val="18034"/>
            <a:lumOff val="10037"/>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Cek total </a:t>
          </a:r>
          <a:r>
            <a:rPr lang="en-US" sz="1200" kern="1200" dirty="0" err="1"/>
            <a:t>duplikat</a:t>
          </a:r>
          <a:r>
            <a:rPr lang="en-US" sz="1200" kern="1200" dirty="0"/>
            <a:t> data dan </a:t>
          </a:r>
          <a:r>
            <a:rPr lang="en-US" sz="1200" kern="1200" dirty="0" err="1"/>
            <a:t>menghapus</a:t>
          </a:r>
          <a:r>
            <a:rPr lang="en-US" sz="1200" kern="1200" dirty="0"/>
            <a:t> data </a:t>
          </a:r>
          <a:r>
            <a:rPr lang="en-US" sz="1200" kern="1200" dirty="0" err="1"/>
            <a:t>duplikat</a:t>
          </a:r>
          <a:endParaRPr lang="en-ID" sz="1200" kern="1200" dirty="0"/>
        </a:p>
      </dsp:txBody>
      <dsp:txXfrm>
        <a:off x="801462" y="1379574"/>
        <a:ext cx="1305644" cy="764362"/>
      </dsp:txXfrm>
    </dsp:sp>
    <dsp:sp modelId="{D30015A0-4AF9-4F32-87C3-39822EC9F643}">
      <dsp:nvSpPr>
        <dsp:cNvPr id="0" name=""/>
        <dsp:cNvSpPr/>
      </dsp:nvSpPr>
      <dsp:spPr>
        <a:xfrm rot="5400000">
          <a:off x="1310844" y="2262441"/>
          <a:ext cx="286879" cy="335594"/>
        </a:xfrm>
        <a:prstGeom prst="rightArrow">
          <a:avLst>
            <a:gd name="adj1" fmla="val 60000"/>
            <a:gd name="adj2" fmla="val 50000"/>
          </a:avLst>
        </a:prstGeom>
        <a:solidFill>
          <a:schemeClr val="accent1">
            <a:shade val="90000"/>
            <a:hueOff val="-79767"/>
            <a:satOff val="12392"/>
            <a:lumOff val="9742"/>
            <a:alphaOff val="0"/>
          </a:schemeClr>
        </a:solidFill>
        <a:ln>
          <a:noFill/>
        </a:ln>
        <a:effectLst>
          <a:outerShdw blurRad="40000" dist="23000" dir="5400000" rotWithShape="0">
            <a:srgbClr val="000000">
              <a:alpha val="35000"/>
            </a:srgbClr>
          </a:outerShdw>
        </a:effectLst>
        <a:sp3d z="-600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D" sz="1000" kern="1200"/>
        </a:p>
      </dsp:txBody>
      <dsp:txXfrm rot="-5400000">
        <a:off x="1353606" y="2286798"/>
        <a:ext cx="201356" cy="200815"/>
      </dsp:txXfrm>
    </dsp:sp>
    <dsp:sp modelId="{3E6B5AB4-691A-47A7-B6DB-8CAF78D0B6C3}">
      <dsp:nvSpPr>
        <dsp:cNvPr id="0" name=""/>
        <dsp:cNvSpPr/>
      </dsp:nvSpPr>
      <dsp:spPr>
        <a:xfrm>
          <a:off x="777682" y="2708999"/>
          <a:ext cx="1353204" cy="811922"/>
        </a:xfrm>
        <a:prstGeom prst="roundRect">
          <a:avLst>
            <a:gd name="adj" fmla="val 10000"/>
          </a:avLst>
        </a:prstGeom>
        <a:solidFill>
          <a:schemeClr val="accent1">
            <a:shade val="80000"/>
            <a:hueOff val="-85085"/>
            <a:satOff val="24045"/>
            <a:lumOff val="13382"/>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Cek missing value</a:t>
          </a:r>
          <a:endParaRPr lang="en-ID" sz="1200" kern="1200" dirty="0"/>
        </a:p>
      </dsp:txBody>
      <dsp:txXfrm>
        <a:off x="801462" y="2732779"/>
        <a:ext cx="1305644" cy="764362"/>
      </dsp:txXfrm>
    </dsp:sp>
    <dsp:sp modelId="{318C1801-D23A-44CE-99FC-B17E650602EE}">
      <dsp:nvSpPr>
        <dsp:cNvPr id="0" name=""/>
        <dsp:cNvSpPr/>
      </dsp:nvSpPr>
      <dsp:spPr>
        <a:xfrm>
          <a:off x="2249969" y="2947163"/>
          <a:ext cx="286879" cy="335594"/>
        </a:xfrm>
        <a:prstGeom prst="rightArrow">
          <a:avLst>
            <a:gd name="adj1" fmla="val 60000"/>
            <a:gd name="adj2" fmla="val 50000"/>
          </a:avLst>
        </a:prstGeom>
        <a:solidFill>
          <a:schemeClr val="accent1">
            <a:shade val="90000"/>
            <a:hueOff val="-106356"/>
            <a:satOff val="16522"/>
            <a:lumOff val="12989"/>
            <a:alphaOff val="0"/>
          </a:schemeClr>
        </a:solidFill>
        <a:ln>
          <a:noFill/>
        </a:ln>
        <a:effectLst>
          <a:outerShdw blurRad="40000" dist="23000" dir="5400000" rotWithShape="0">
            <a:srgbClr val="000000">
              <a:alpha val="35000"/>
            </a:srgbClr>
          </a:outerShdw>
        </a:effectLst>
        <a:sp3d z="-600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D" sz="1000" kern="1200"/>
        </a:p>
      </dsp:txBody>
      <dsp:txXfrm>
        <a:off x="2249969" y="3014282"/>
        <a:ext cx="200815" cy="201356"/>
      </dsp:txXfrm>
    </dsp:sp>
    <dsp:sp modelId="{206561B4-CD27-4738-8AE0-6B0B23C3BC2E}">
      <dsp:nvSpPr>
        <dsp:cNvPr id="0" name=""/>
        <dsp:cNvSpPr/>
      </dsp:nvSpPr>
      <dsp:spPr>
        <a:xfrm>
          <a:off x="2672168" y="2708999"/>
          <a:ext cx="1353204" cy="811922"/>
        </a:xfrm>
        <a:prstGeom prst="roundRect">
          <a:avLst>
            <a:gd name="adj" fmla="val 10000"/>
          </a:avLst>
        </a:prstGeom>
        <a:solidFill>
          <a:schemeClr val="accent1">
            <a:shade val="80000"/>
            <a:hueOff val="-106356"/>
            <a:satOff val="30056"/>
            <a:lumOff val="16728"/>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Hasil </a:t>
          </a:r>
          <a:endParaRPr lang="en-ID" sz="1200" kern="1200" dirty="0"/>
        </a:p>
      </dsp:txBody>
      <dsp:txXfrm>
        <a:off x="2695948" y="2732779"/>
        <a:ext cx="1305644" cy="76436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5e77e6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5e77e6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f5e6061853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f5e6061853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728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5e77e654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f5e77e6543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5e77e654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f5e77e6543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106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5e77e654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f5e77e6543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463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5e77e654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f5e77e6543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12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5e77e654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f5e77e6543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752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5e77e654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f5e77e6543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5347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5e77e654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f5e77e6543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912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5e77e654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f5e77e6543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9924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5e77e6543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5e77e6543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5e77e654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f5e77e6543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17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f5e77e6543_0_1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f5e77e6543_0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6681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f5e77e6543_0_1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f5e77e6543_0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66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f5e77e6543_0_1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f5e77e6543_0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4832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f5e77e6543_0_1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f5e77e6543_0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172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205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5e77e654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f5e77e6543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7166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f5e77e6543_0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f5e77e6543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f5e77e6543_0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f5e77e6543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870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f5e77e6543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f5e77e6543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819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f5e77e6543_0_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f5e77e6543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f5e77e654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f5e77e654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f5e77e6543_0_1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f5e77e6543_0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f5e77e654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f5e77e654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085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f5e77e654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f5e77e654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0223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f5e77e654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f5e77e654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4161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f5e77e6543_0_1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f5e77e6543_0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67573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f5e77e654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f5e77e654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985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f5e77e654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f5e77e654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2191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e606185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e606185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f5e77e6543_0_1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f5e77e6543_0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2257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f5e77e654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f5e77e654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4175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f5e77e654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f5e77e654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844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f5e77e654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f5e77e654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7753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f5e77e6543_0_1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f5e77e6543_0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1431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f5e77e654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f5e77e654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80392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f5e77e654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f5e77e654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35077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f5e77e654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f5e77e654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39039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f5e77e6543_0_1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f5e77e6543_0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f610c39dd6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f610c39dd6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f61a32cbe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f61a32cbe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f61a32cbe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f61a32cbe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552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8965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f61a32cb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f61a32cb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1079004"/>
            <a:ext cx="5007300" cy="2194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800">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52563" y="3464767"/>
            <a:ext cx="3815400" cy="2148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rimo"/>
                <a:ea typeface="Arimo"/>
                <a:cs typeface="Arimo"/>
                <a:sym typeface="Arim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714300"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4" name="Google Shape;94;p16"/>
          <p:cNvSpPr txBox="1">
            <a:spLocks noGrp="1"/>
          </p:cNvSpPr>
          <p:nvPr>
            <p:ph type="subTitle" idx="1"/>
          </p:nvPr>
        </p:nvSpPr>
        <p:spPr>
          <a:xfrm>
            <a:off x="714300"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5" name="Google Shape;95;p16"/>
          <p:cNvSpPr txBox="1">
            <a:spLocks noGrp="1"/>
          </p:cNvSpPr>
          <p:nvPr>
            <p:ph type="title" idx="2"/>
          </p:nvPr>
        </p:nvSpPr>
        <p:spPr>
          <a:xfrm>
            <a:off x="3456750"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6" name="Google Shape;96;p16"/>
          <p:cNvSpPr txBox="1">
            <a:spLocks noGrp="1"/>
          </p:cNvSpPr>
          <p:nvPr>
            <p:ph type="subTitle" idx="3"/>
          </p:nvPr>
        </p:nvSpPr>
        <p:spPr>
          <a:xfrm>
            <a:off x="3456750"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7" name="Google Shape;97;p16"/>
          <p:cNvSpPr txBox="1">
            <a:spLocks noGrp="1"/>
          </p:cNvSpPr>
          <p:nvPr>
            <p:ph type="title" idx="4"/>
          </p:nvPr>
        </p:nvSpPr>
        <p:spPr>
          <a:xfrm>
            <a:off x="6199188"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8" name="Google Shape;98;p16"/>
          <p:cNvSpPr txBox="1">
            <a:spLocks noGrp="1"/>
          </p:cNvSpPr>
          <p:nvPr>
            <p:ph type="subTitle" idx="5"/>
          </p:nvPr>
        </p:nvSpPr>
        <p:spPr>
          <a:xfrm>
            <a:off x="6199188"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6"/>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1_1_1_1">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94325" y="3443524"/>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0" name="Google Shape;130;p19"/>
          <p:cNvSpPr txBox="1">
            <a:spLocks noGrp="1"/>
          </p:cNvSpPr>
          <p:nvPr>
            <p:ph type="subTitle" idx="1"/>
          </p:nvPr>
        </p:nvSpPr>
        <p:spPr>
          <a:xfrm>
            <a:off x="5194325" y="4090330"/>
            <a:ext cx="2230500" cy="3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1" name="Google Shape;131;p19"/>
          <p:cNvSpPr txBox="1">
            <a:spLocks noGrp="1"/>
          </p:cNvSpPr>
          <p:nvPr>
            <p:ph type="title" idx="2"/>
          </p:nvPr>
        </p:nvSpPr>
        <p:spPr>
          <a:xfrm>
            <a:off x="5194313" y="1158124"/>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2" name="Google Shape;132;p19"/>
          <p:cNvSpPr txBox="1">
            <a:spLocks noGrp="1"/>
          </p:cNvSpPr>
          <p:nvPr>
            <p:ph type="subTitle" idx="3"/>
          </p:nvPr>
        </p:nvSpPr>
        <p:spPr>
          <a:xfrm>
            <a:off x="5194325" y="1804929"/>
            <a:ext cx="2230500" cy="3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3" name="Google Shape;133;p19"/>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34" name="Google Shape;134;p19"/>
          <p:cNvSpPr txBox="1">
            <a:spLocks noGrp="1"/>
          </p:cNvSpPr>
          <p:nvPr>
            <p:ph type="title" idx="5"/>
          </p:nvPr>
        </p:nvSpPr>
        <p:spPr>
          <a:xfrm>
            <a:off x="5194325" y="2300824"/>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5" name="Google Shape;135;p19"/>
          <p:cNvSpPr txBox="1">
            <a:spLocks noGrp="1"/>
          </p:cNvSpPr>
          <p:nvPr>
            <p:ph type="subTitle" idx="6"/>
          </p:nvPr>
        </p:nvSpPr>
        <p:spPr>
          <a:xfrm>
            <a:off x="5194325" y="2947643"/>
            <a:ext cx="2230500" cy="3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36" name="Google Shape;136;p19"/>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37" name="Google Shape;137;p19"/>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5562600" y="2988175"/>
            <a:ext cx="2867100" cy="36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endParaRPr/>
          </a:p>
        </p:txBody>
      </p:sp>
      <p:sp>
        <p:nvSpPr>
          <p:cNvPr id="140" name="Google Shape;140;p20"/>
          <p:cNvSpPr txBox="1">
            <a:spLocks noGrp="1"/>
          </p:cNvSpPr>
          <p:nvPr>
            <p:ph type="subTitle" idx="1"/>
          </p:nvPr>
        </p:nvSpPr>
        <p:spPr>
          <a:xfrm>
            <a:off x="4474125" y="1495425"/>
            <a:ext cx="3955500" cy="100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141"/>
        <p:cNvGrpSpPr/>
        <p:nvPr/>
      </p:nvGrpSpPr>
      <p:grpSpPr>
        <a:xfrm>
          <a:off x="0" y="0"/>
          <a:ext cx="0" cy="0"/>
          <a:chOff x="0" y="0"/>
          <a:chExt cx="0" cy="0"/>
        </a:xfrm>
      </p:grpSpPr>
      <p:sp>
        <p:nvSpPr>
          <p:cNvPr id="142" name="Google Shape;142;p21"/>
          <p:cNvSpPr txBox="1">
            <a:spLocks noGrp="1"/>
          </p:cNvSpPr>
          <p:nvPr>
            <p:ph type="title" hasCustomPrompt="1"/>
          </p:nvPr>
        </p:nvSpPr>
        <p:spPr>
          <a:xfrm>
            <a:off x="3857450" y="730575"/>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3" name="Google Shape;143;p21"/>
          <p:cNvSpPr txBox="1">
            <a:spLocks noGrp="1"/>
          </p:cNvSpPr>
          <p:nvPr>
            <p:ph type="subTitle" idx="1"/>
          </p:nvPr>
        </p:nvSpPr>
        <p:spPr>
          <a:xfrm>
            <a:off x="2704575" y="1488775"/>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1"/>
          <p:cNvSpPr txBox="1">
            <a:spLocks noGrp="1"/>
          </p:cNvSpPr>
          <p:nvPr>
            <p:ph type="title" idx="2" hasCustomPrompt="1"/>
          </p:nvPr>
        </p:nvSpPr>
        <p:spPr>
          <a:xfrm>
            <a:off x="3857450" y="2029025"/>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5" name="Google Shape;145;p21"/>
          <p:cNvSpPr txBox="1">
            <a:spLocks noGrp="1"/>
          </p:cNvSpPr>
          <p:nvPr>
            <p:ph type="subTitle" idx="3"/>
          </p:nvPr>
        </p:nvSpPr>
        <p:spPr>
          <a:xfrm>
            <a:off x="2704575" y="2787225"/>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1"/>
          <p:cNvSpPr txBox="1">
            <a:spLocks noGrp="1"/>
          </p:cNvSpPr>
          <p:nvPr>
            <p:ph type="title" idx="4" hasCustomPrompt="1"/>
          </p:nvPr>
        </p:nvSpPr>
        <p:spPr>
          <a:xfrm>
            <a:off x="3780800" y="3330900"/>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7" name="Google Shape;147;p21"/>
          <p:cNvSpPr txBox="1">
            <a:spLocks noGrp="1"/>
          </p:cNvSpPr>
          <p:nvPr>
            <p:ph type="subTitle" idx="5"/>
          </p:nvPr>
        </p:nvSpPr>
        <p:spPr>
          <a:xfrm>
            <a:off x="2704575" y="4089100"/>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48" name="Google Shape;148;p21"/>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49" name="Google Shape;149;p21"/>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CUSTOM_5">
    <p:spTree>
      <p:nvGrpSpPr>
        <p:cNvPr id="1" name="Shape 162"/>
        <p:cNvGrpSpPr/>
        <p:nvPr/>
      </p:nvGrpSpPr>
      <p:grpSpPr>
        <a:xfrm>
          <a:off x="0" y="0"/>
          <a:ext cx="0" cy="0"/>
          <a:chOff x="0" y="0"/>
          <a:chExt cx="0" cy="0"/>
        </a:xfrm>
      </p:grpSpPr>
      <p:sp>
        <p:nvSpPr>
          <p:cNvPr id="163" name="Google Shape;163;p23"/>
          <p:cNvSpPr txBox="1">
            <a:spLocks noGrp="1"/>
          </p:cNvSpPr>
          <p:nvPr>
            <p:ph type="subTitle" idx="1"/>
          </p:nvPr>
        </p:nvSpPr>
        <p:spPr>
          <a:xfrm>
            <a:off x="3024150" y="2831188"/>
            <a:ext cx="3095700" cy="87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3"/>
          <p:cNvSpPr txBox="1">
            <a:spLocks noGrp="1"/>
          </p:cNvSpPr>
          <p:nvPr>
            <p:ph type="title"/>
          </p:nvPr>
        </p:nvSpPr>
        <p:spPr>
          <a:xfrm>
            <a:off x="3024150" y="1440213"/>
            <a:ext cx="3095700" cy="126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10700"/>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endParaRPr/>
          </a:p>
        </p:txBody>
      </p:sp>
      <p:cxnSp>
        <p:nvCxnSpPr>
          <p:cNvPr id="165" name="Google Shape;165;p2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2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167"/>
        <p:cNvGrpSpPr/>
        <p:nvPr/>
      </p:nvGrpSpPr>
      <p:grpSpPr>
        <a:xfrm>
          <a:off x="0" y="0"/>
          <a:ext cx="0" cy="0"/>
          <a:chOff x="0" y="0"/>
          <a:chExt cx="0" cy="0"/>
        </a:xfrm>
      </p:grpSpPr>
      <p:sp>
        <p:nvSpPr>
          <p:cNvPr id="168" name="Google Shape;168;p24"/>
          <p:cNvSpPr txBox="1">
            <a:spLocks noGrp="1"/>
          </p:cNvSpPr>
          <p:nvPr>
            <p:ph type="subTitle" idx="1"/>
          </p:nvPr>
        </p:nvSpPr>
        <p:spPr>
          <a:xfrm>
            <a:off x="1011250" y="2703350"/>
            <a:ext cx="2429100" cy="105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9" name="Google Shape;169;p24"/>
          <p:cNvSpPr txBox="1">
            <a:spLocks noGrp="1"/>
          </p:cNvSpPr>
          <p:nvPr>
            <p:ph type="title"/>
          </p:nvPr>
        </p:nvSpPr>
        <p:spPr>
          <a:xfrm>
            <a:off x="1011250" y="1304150"/>
            <a:ext cx="1932000" cy="11820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70" name="Google Shape;170;p2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2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9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95"/>
        <p:cNvGrpSpPr/>
        <p:nvPr/>
      </p:nvGrpSpPr>
      <p:grpSpPr>
        <a:xfrm>
          <a:off x="0" y="0"/>
          <a:ext cx="0" cy="0"/>
          <a:chOff x="0" y="0"/>
          <a:chExt cx="0" cy="0"/>
        </a:xfrm>
      </p:grpSpPr>
      <p:cxnSp>
        <p:nvCxnSpPr>
          <p:cNvPr id="196" name="Google Shape;196;p3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grpSp>
        <p:nvGrpSpPr>
          <p:cNvPr id="198" name="Google Shape;198;p30"/>
          <p:cNvGrpSpPr/>
          <p:nvPr/>
        </p:nvGrpSpPr>
        <p:grpSpPr>
          <a:xfrm>
            <a:off x="706060" y="1236002"/>
            <a:ext cx="695830" cy="243805"/>
            <a:chOff x="2271950" y="2722775"/>
            <a:chExt cx="575875" cy="201775"/>
          </a:xfrm>
        </p:grpSpPr>
        <p:sp>
          <p:nvSpPr>
            <p:cNvPr id="199" name="Google Shape;199;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0"/>
          <p:cNvSpPr/>
          <p:nvPr/>
        </p:nvSpPr>
        <p:spPr>
          <a:xfrm>
            <a:off x="7786413" y="8020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1915951" y="33677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30"/>
          <p:cNvGrpSpPr/>
          <p:nvPr/>
        </p:nvGrpSpPr>
        <p:grpSpPr>
          <a:xfrm>
            <a:off x="1401907" y="689254"/>
            <a:ext cx="953591" cy="334099"/>
            <a:chOff x="2271950" y="2722775"/>
            <a:chExt cx="575875" cy="201775"/>
          </a:xfrm>
        </p:grpSpPr>
        <p:sp>
          <p:nvSpPr>
            <p:cNvPr id="207" name="Google Shape;207;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30"/>
          <p:cNvSpPr/>
          <p:nvPr/>
        </p:nvSpPr>
        <p:spPr>
          <a:xfrm>
            <a:off x="6775477" y="396541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654063" y="1173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8224526" y="20420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1685758">
            <a:off x="7349828" y="1695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8224513"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rot="-1685758">
            <a:off x="2517753" y="14498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494952" y="24458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7674437" y="24596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rot="-4501656">
            <a:off x="7177993" y="3584747"/>
            <a:ext cx="700435" cy="696862"/>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rot="-4498560">
            <a:off x="7715362" y="3194685"/>
            <a:ext cx="372045" cy="370147"/>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rot="-4497731">
            <a:off x="7127795" y="2968777"/>
            <a:ext cx="503609" cy="50104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126688" y="34189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706038" y="19410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8140863" y="11731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rot="-1685758">
            <a:off x="930128" y="4021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1401912" y="42271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80400" y="1273525"/>
            <a:ext cx="4445400" cy="1740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2431100" y="3530450"/>
            <a:ext cx="4580400" cy="3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a:off x="714300" y="1764027"/>
            <a:ext cx="1367400" cy="75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75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cxnSp>
        <p:nvCxnSpPr>
          <p:cNvPr id="17" name="Google Shape;17;p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8;p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26" name="Google Shape;26;p5"/>
          <p:cNvSpPr txBox="1">
            <a:spLocks noGrp="1"/>
          </p:cNvSpPr>
          <p:nvPr>
            <p:ph type="title" idx="2"/>
          </p:nvPr>
        </p:nvSpPr>
        <p:spPr>
          <a:xfrm>
            <a:off x="1804169" y="29418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7" name="Google Shape;27;p5"/>
          <p:cNvSpPr txBox="1">
            <a:spLocks noGrp="1"/>
          </p:cNvSpPr>
          <p:nvPr>
            <p:ph type="subTitle" idx="1"/>
          </p:nvPr>
        </p:nvSpPr>
        <p:spPr>
          <a:xfrm>
            <a:off x="1804169" y="3588701"/>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 name="Google Shape;28;p5"/>
          <p:cNvSpPr txBox="1">
            <a:spLocks noGrp="1"/>
          </p:cNvSpPr>
          <p:nvPr>
            <p:ph type="title" idx="3"/>
          </p:nvPr>
        </p:nvSpPr>
        <p:spPr>
          <a:xfrm>
            <a:off x="5109344" y="29418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9" name="Google Shape;29;p5"/>
          <p:cNvSpPr txBox="1">
            <a:spLocks noGrp="1"/>
          </p:cNvSpPr>
          <p:nvPr>
            <p:ph type="subTitle" idx="4"/>
          </p:nvPr>
        </p:nvSpPr>
        <p:spPr>
          <a:xfrm>
            <a:off x="5109344" y="3588701"/>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30" name="Google Shape;30;p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31;p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34" name="Google Shape;34;p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35" name="Google Shape;35;p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4384500" y="1404538"/>
            <a:ext cx="4045200" cy="7686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7" name="Google Shape;47;p9"/>
          <p:cNvSpPr txBox="1">
            <a:spLocks noGrp="1"/>
          </p:cNvSpPr>
          <p:nvPr>
            <p:ph type="subTitle" idx="1"/>
          </p:nvPr>
        </p:nvSpPr>
        <p:spPr>
          <a:xfrm>
            <a:off x="4384500" y="2314563"/>
            <a:ext cx="4045200" cy="14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48" name="Google Shape;48;p9"/>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9" name="Google Shape;49;p9"/>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293750" y="1495425"/>
            <a:ext cx="3764400" cy="1012200"/>
          </a:xfrm>
          <a:prstGeom prst="rect">
            <a:avLst/>
          </a:prstGeom>
        </p:spPr>
        <p:txBody>
          <a:bodyPr spcFirstLastPara="1" wrap="square" lIns="91425" tIns="91425" rIns="91425" bIns="91425" anchor="ctr" anchorCtr="0">
            <a:noAutofit/>
          </a:bodyPr>
          <a:lstStyle>
            <a:lvl1pPr lvl="0" algn="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56" name="Google Shape;56;p11"/>
          <p:cNvSpPr txBox="1">
            <a:spLocks noGrp="1"/>
          </p:cNvSpPr>
          <p:nvPr>
            <p:ph type="subTitle" idx="1"/>
          </p:nvPr>
        </p:nvSpPr>
        <p:spPr>
          <a:xfrm>
            <a:off x="1933650" y="3189775"/>
            <a:ext cx="5153100" cy="28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57" name="Google Shape;57;p11"/>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58" name="Google Shape;58;p11"/>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641574" y="13610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2" name="Google Shape;62;p13"/>
          <p:cNvSpPr txBox="1">
            <a:spLocks noGrp="1"/>
          </p:cNvSpPr>
          <p:nvPr>
            <p:ph type="subTitle" idx="1"/>
          </p:nvPr>
        </p:nvSpPr>
        <p:spPr>
          <a:xfrm>
            <a:off x="16415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2" hasCustomPrompt="1"/>
          </p:nvPr>
        </p:nvSpPr>
        <p:spPr>
          <a:xfrm>
            <a:off x="8061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4" name="Google Shape;64;p13"/>
          <p:cNvSpPr txBox="1">
            <a:spLocks noGrp="1"/>
          </p:cNvSpPr>
          <p:nvPr>
            <p:ph type="title" idx="3"/>
          </p:nvPr>
        </p:nvSpPr>
        <p:spPr>
          <a:xfrm>
            <a:off x="5499274" y="13610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3"/>
          <p:cNvSpPr txBox="1">
            <a:spLocks noGrp="1"/>
          </p:cNvSpPr>
          <p:nvPr>
            <p:ph type="subTitle" idx="4"/>
          </p:nvPr>
        </p:nvSpPr>
        <p:spPr>
          <a:xfrm>
            <a:off x="54992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5" hasCustomPrompt="1"/>
          </p:nvPr>
        </p:nvSpPr>
        <p:spPr>
          <a:xfrm>
            <a:off x="46638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7" name="Google Shape;67;p13"/>
          <p:cNvSpPr txBox="1">
            <a:spLocks noGrp="1"/>
          </p:cNvSpPr>
          <p:nvPr>
            <p:ph type="title" idx="6"/>
          </p:nvPr>
        </p:nvSpPr>
        <p:spPr>
          <a:xfrm>
            <a:off x="1641574" y="31036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8" name="Google Shape;68;p13"/>
          <p:cNvSpPr txBox="1">
            <a:spLocks noGrp="1"/>
          </p:cNvSpPr>
          <p:nvPr>
            <p:ph type="subTitle" idx="7"/>
          </p:nvPr>
        </p:nvSpPr>
        <p:spPr>
          <a:xfrm>
            <a:off x="16415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8" hasCustomPrompt="1"/>
          </p:nvPr>
        </p:nvSpPr>
        <p:spPr>
          <a:xfrm>
            <a:off x="8061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0" name="Google Shape;70;p13"/>
          <p:cNvSpPr txBox="1">
            <a:spLocks noGrp="1"/>
          </p:cNvSpPr>
          <p:nvPr>
            <p:ph type="title" idx="9"/>
          </p:nvPr>
        </p:nvSpPr>
        <p:spPr>
          <a:xfrm>
            <a:off x="5499274" y="31036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1" name="Google Shape;71;p13"/>
          <p:cNvSpPr txBox="1">
            <a:spLocks noGrp="1"/>
          </p:cNvSpPr>
          <p:nvPr>
            <p:ph type="subTitle" idx="13"/>
          </p:nvPr>
        </p:nvSpPr>
        <p:spPr>
          <a:xfrm>
            <a:off x="54992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4" hasCustomPrompt="1"/>
          </p:nvPr>
        </p:nvSpPr>
        <p:spPr>
          <a:xfrm>
            <a:off x="46638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13"/>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74" name="Google Shape;74;p1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75;p1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CUSTOM_4_1">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1773725" y="1448288"/>
            <a:ext cx="22305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6" name="Google Shape;86;p15"/>
          <p:cNvSpPr txBox="1">
            <a:spLocks noGrp="1"/>
          </p:cNvSpPr>
          <p:nvPr>
            <p:ph type="subTitle" idx="1"/>
          </p:nvPr>
        </p:nvSpPr>
        <p:spPr>
          <a:xfrm>
            <a:off x="1773725" y="2095103"/>
            <a:ext cx="2230500" cy="7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5"/>
          <p:cNvSpPr txBox="1">
            <a:spLocks noGrp="1"/>
          </p:cNvSpPr>
          <p:nvPr>
            <p:ph type="title" idx="2"/>
          </p:nvPr>
        </p:nvSpPr>
        <p:spPr>
          <a:xfrm>
            <a:off x="5144188" y="2484688"/>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8" name="Google Shape;88;p15"/>
          <p:cNvSpPr txBox="1">
            <a:spLocks noGrp="1"/>
          </p:cNvSpPr>
          <p:nvPr>
            <p:ph type="subTitle" idx="3"/>
          </p:nvPr>
        </p:nvSpPr>
        <p:spPr>
          <a:xfrm>
            <a:off x="5144188" y="3131503"/>
            <a:ext cx="2230500" cy="78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 name="Google Shape;89;p15"/>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90" name="Google Shape;90;p1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91" name="Google Shape;91;p1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7" r:id="rId6"/>
    <p:sldLayoutId id="2147483658" r:id="rId7"/>
    <p:sldLayoutId id="2147483659" r:id="rId8"/>
    <p:sldLayoutId id="2147483661" r:id="rId9"/>
    <p:sldLayoutId id="2147483662" r:id="rId10"/>
    <p:sldLayoutId id="2147483665" r:id="rId11"/>
    <p:sldLayoutId id="2147483666" r:id="rId12"/>
    <p:sldLayoutId id="2147483667" r:id="rId13"/>
    <p:sldLayoutId id="2147483669" r:id="rId14"/>
    <p:sldLayoutId id="2147483670" r:id="rId15"/>
    <p:sldLayoutId id="2147483675" r:id="rId16"/>
    <p:sldLayoutId id="214748367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 Target="slide3.xml"/><Relationship Id="rId7" Type="http://schemas.openxmlformats.org/officeDocument/2006/relationships/diagramData" Target="../diagrams/data1.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slide" Target="slide1.xml"/><Relationship Id="rId11" Type="http://schemas.microsoft.com/office/2007/relationships/diagramDrawing" Target="../diagrams/drawing1.xml"/><Relationship Id="rId5" Type="http://schemas.openxmlformats.org/officeDocument/2006/relationships/slide" Target="slide50.xml"/><Relationship Id="rId10" Type="http://schemas.openxmlformats.org/officeDocument/2006/relationships/diagramColors" Target="../diagrams/colors1.xml"/><Relationship Id="rId4" Type="http://schemas.openxmlformats.org/officeDocument/2006/relationships/slide" Target="slide13.xml"/><Relationship Id="rId9"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3.xml"/><Relationship Id="rId7"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15.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2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2.xml"/></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2.xml"/></Relationships>
</file>

<file path=ppt/slides/_rels/slide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34.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35.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36.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37.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38.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39.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40.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4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4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43.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44.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45.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15.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46.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47.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48.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5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slide" Target="slide3.xml"/><Relationship Id="rId7"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slide" Target="slide1.xml"/><Relationship Id="rId5" Type="http://schemas.openxmlformats.org/officeDocument/2006/relationships/slide" Target="slide50.xml"/><Relationship Id="rId4" Type="http://schemas.openxmlformats.org/officeDocument/2006/relationships/slide" Target="slide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p:cNvSpPr/>
          <p:nvPr/>
        </p:nvSpPr>
        <p:spPr>
          <a:xfrm>
            <a:off x="765538" y="3326254"/>
            <a:ext cx="39894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34"/>
          <p:cNvSpPr txBox="1">
            <a:spLocks noGrp="1"/>
          </p:cNvSpPr>
          <p:nvPr>
            <p:ph type="ctrTitle"/>
          </p:nvPr>
        </p:nvSpPr>
        <p:spPr>
          <a:xfrm>
            <a:off x="1222140" y="1250864"/>
            <a:ext cx="5007300" cy="219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3"/>
                </a:solidFill>
              </a:rPr>
              <a:t>         </a:t>
            </a:r>
            <a:r>
              <a:rPr lang="en" sz="4000" dirty="0">
                <a:solidFill>
                  <a:schemeClr val="accent3"/>
                </a:solidFill>
              </a:rPr>
              <a:t> </a:t>
            </a:r>
            <a:r>
              <a:rPr lang="en" sz="3600" dirty="0">
                <a:solidFill>
                  <a:schemeClr val="lt2"/>
                </a:solidFill>
              </a:rPr>
              <a:t>Penggunaan Kata Abusive dan bahasa gaul</a:t>
            </a:r>
            <a:r>
              <a:rPr lang="en" sz="3600" dirty="0"/>
              <a:t> pada Teks Twitter</a:t>
            </a:r>
            <a:endParaRPr dirty="0"/>
          </a:p>
        </p:txBody>
      </p:sp>
      <p:sp>
        <p:nvSpPr>
          <p:cNvPr id="240" name="Google Shape;240;p34"/>
          <p:cNvSpPr txBox="1">
            <a:spLocks noGrp="1"/>
          </p:cNvSpPr>
          <p:nvPr>
            <p:ph type="subTitle" idx="1"/>
          </p:nvPr>
        </p:nvSpPr>
        <p:spPr>
          <a:xfrm>
            <a:off x="852563" y="3464767"/>
            <a:ext cx="3815400" cy="21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t>
            </a:r>
            <a:r>
              <a:rPr lang="en-ID" dirty="0" err="1"/>
              <a:t>i</a:t>
            </a:r>
            <a:r>
              <a:rPr lang="en" dirty="0"/>
              <a:t>nar Gold Challenge </a:t>
            </a:r>
            <a:endParaRPr dirty="0"/>
          </a:p>
        </p:txBody>
      </p:sp>
      <p:sp>
        <p:nvSpPr>
          <p:cNvPr id="241" name="Google Shape;241;p34"/>
          <p:cNvSpPr/>
          <p:nvPr/>
        </p:nvSpPr>
        <p:spPr>
          <a:xfrm>
            <a:off x="3177536" y="41215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p:nvPr/>
        </p:nvSpPr>
        <p:spPr>
          <a:xfrm rot="-1685758">
            <a:off x="4276753" y="42838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4"/>
          <p:cNvSpPr/>
          <p:nvPr/>
        </p:nvSpPr>
        <p:spPr>
          <a:xfrm>
            <a:off x="453908" y="1173754"/>
            <a:ext cx="2128043" cy="850291"/>
          </a:xfrm>
          <a:prstGeom prst="rect">
            <a:avLst/>
          </a:prstGeom>
        </p:spPr>
        <p:txBody>
          <a:bodyPr>
            <a:prstTxWarp prst="textPlain">
              <a:avLst/>
            </a:prstTxWarp>
          </a:bodyPr>
          <a:lstStyle/>
          <a:p>
            <a:pPr lvl="0" algn="ctr"/>
            <a:r>
              <a:rPr lang="en-US" sz="2800" b="0" i="0" dirty="0" err="1">
                <a:ln w="9525" cap="flat" cmpd="sng">
                  <a:solidFill>
                    <a:schemeClr val="dk1"/>
                  </a:solidFill>
                  <a:prstDash val="solid"/>
                  <a:round/>
                  <a:headEnd type="none" w="sm" len="sm"/>
                  <a:tailEnd type="none" w="sm" len="sm"/>
                </a:ln>
                <a:noFill/>
                <a:latin typeface="Bebas Neue"/>
              </a:rPr>
              <a:t>Studi</a:t>
            </a:r>
            <a:r>
              <a:rPr lang="en-US" sz="2800" b="0" i="0" dirty="0">
                <a:ln w="9525" cap="flat" cmpd="sng">
                  <a:solidFill>
                    <a:schemeClr val="dk1"/>
                  </a:solidFill>
                  <a:prstDash val="solid"/>
                  <a:round/>
                  <a:headEnd type="none" w="sm" len="sm"/>
                  <a:tailEnd type="none" w="sm" len="sm"/>
                </a:ln>
                <a:noFill/>
                <a:latin typeface="Bebas Neue"/>
              </a:rPr>
              <a:t> </a:t>
            </a:r>
            <a:r>
              <a:rPr lang="en-US" sz="2800" b="0" i="0" dirty="0" err="1">
                <a:ln w="9525" cap="flat" cmpd="sng">
                  <a:solidFill>
                    <a:schemeClr val="dk1"/>
                  </a:solidFill>
                  <a:prstDash val="solid"/>
                  <a:round/>
                  <a:headEnd type="none" w="sm" len="sm"/>
                  <a:tailEnd type="none" w="sm" len="sm"/>
                </a:ln>
                <a:noFill/>
                <a:latin typeface="Bebas Neue"/>
              </a:rPr>
              <a:t>kasus</a:t>
            </a:r>
            <a:endParaRPr sz="2800" b="0" i="0" dirty="0">
              <a:ln w="9525" cap="flat" cmpd="sng">
                <a:solidFill>
                  <a:schemeClr val="dk1"/>
                </a:solidFill>
                <a:prstDash val="solid"/>
                <a:round/>
                <a:headEnd type="none" w="sm" len="sm"/>
                <a:tailEnd type="none" w="sm" len="sm"/>
              </a:ln>
              <a:noFill/>
              <a:latin typeface="Bebas Neue"/>
            </a:endParaRPr>
          </a:p>
        </p:txBody>
      </p:sp>
      <p:sp>
        <p:nvSpPr>
          <p:cNvPr id="244" name="Google Shape;244;p34"/>
          <p:cNvSpPr/>
          <p:nvPr/>
        </p:nvSpPr>
        <p:spPr>
          <a:xfrm>
            <a:off x="3870412" y="866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a:t>
            </a:r>
            <a:r>
              <a:rPr lang="en" dirty="0">
                <a:solidFill>
                  <a:schemeClr val="lt2"/>
                </a:solidFill>
                <a:latin typeface="Bebas Neue"/>
                <a:ea typeface="Bebas Neue"/>
                <a:cs typeface="Bebas Neue"/>
                <a:sym typeface="Bebas Neue"/>
              </a:rPr>
              <a:t>old challenge</a:t>
            </a:r>
            <a:endParaRPr dirty="0">
              <a:solidFill>
                <a:schemeClr val="lt2"/>
              </a:solidFill>
            </a:endParaRPr>
          </a:p>
        </p:txBody>
      </p:sp>
      <p:sp>
        <p:nvSpPr>
          <p:cNvPr id="246" name="Google Shape;246;p34">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47" name="Google Shape;247;p34">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48" name="Google Shape;248;p34">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49" name="Google Shape;249;p34"/>
          <p:cNvGrpSpPr/>
          <p:nvPr/>
        </p:nvGrpSpPr>
        <p:grpSpPr>
          <a:xfrm>
            <a:off x="706038" y="312972"/>
            <a:ext cx="140222" cy="140409"/>
            <a:chOff x="2741000" y="199475"/>
            <a:chExt cx="191953" cy="192210"/>
          </a:xfrm>
        </p:grpSpPr>
        <p:sp>
          <p:nvSpPr>
            <p:cNvPr id="250" name="Google Shape;250;p3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34"/>
          <p:cNvGrpSpPr/>
          <p:nvPr/>
        </p:nvGrpSpPr>
        <p:grpSpPr>
          <a:xfrm>
            <a:off x="5179654" y="458943"/>
            <a:ext cx="3701872" cy="3762679"/>
            <a:chOff x="5041963" y="757530"/>
            <a:chExt cx="3701872" cy="3762679"/>
          </a:xfrm>
        </p:grpSpPr>
        <p:sp>
          <p:nvSpPr>
            <p:cNvPr id="260" name="Google Shape;260;p34"/>
            <p:cNvSpPr/>
            <p:nvPr/>
          </p:nvSpPr>
          <p:spPr>
            <a:xfrm rot="7198710">
              <a:off x="6604948" y="1367176"/>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34"/>
            <p:cNvGrpSpPr/>
            <p:nvPr/>
          </p:nvGrpSpPr>
          <p:grpSpPr>
            <a:xfrm>
              <a:off x="5536526" y="2174241"/>
              <a:ext cx="858975" cy="300968"/>
              <a:chOff x="2271950" y="2722775"/>
              <a:chExt cx="575875" cy="201775"/>
            </a:xfrm>
          </p:grpSpPr>
          <p:sp>
            <p:nvSpPr>
              <p:cNvPr id="262" name="Google Shape;262;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4"/>
            <p:cNvSpPr/>
            <p:nvPr/>
          </p:nvSpPr>
          <p:spPr>
            <a:xfrm rot="8100000">
              <a:off x="6648045" y="27828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rot="7198710">
              <a:off x="5934873" y="32980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34"/>
            <p:cNvGrpSpPr/>
            <p:nvPr/>
          </p:nvGrpSpPr>
          <p:grpSpPr>
            <a:xfrm>
              <a:off x="6056200" y="1535350"/>
              <a:ext cx="2293204" cy="1710167"/>
              <a:chOff x="1062800" y="1986296"/>
              <a:chExt cx="2169540" cy="1617945"/>
            </a:xfrm>
          </p:grpSpPr>
          <p:sp>
            <p:nvSpPr>
              <p:cNvPr id="270" name="Google Shape;270;p34"/>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4"/>
            <p:cNvGrpSpPr/>
            <p:nvPr/>
          </p:nvGrpSpPr>
          <p:grpSpPr>
            <a:xfrm>
              <a:off x="7524694" y="2964516"/>
              <a:ext cx="953591" cy="334099"/>
              <a:chOff x="2271950" y="2722775"/>
              <a:chExt cx="575875" cy="201775"/>
            </a:xfrm>
          </p:grpSpPr>
          <p:sp>
            <p:nvSpPr>
              <p:cNvPr id="285" name="Google Shape;285;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4"/>
            <p:cNvGrpSpPr/>
            <p:nvPr/>
          </p:nvGrpSpPr>
          <p:grpSpPr>
            <a:xfrm>
              <a:off x="7653574" y="1141618"/>
              <a:ext cx="695830" cy="643529"/>
              <a:chOff x="3407216" y="1944760"/>
              <a:chExt cx="535831" cy="495479"/>
            </a:xfrm>
          </p:grpSpPr>
          <p:sp>
            <p:nvSpPr>
              <p:cNvPr id="291" name="Google Shape;291;p34"/>
              <p:cNvSpPr/>
              <p:nvPr/>
            </p:nvSpPr>
            <p:spPr>
              <a:xfrm>
                <a:off x="3747055" y="2059977"/>
                <a:ext cx="195992" cy="130486"/>
              </a:xfrm>
              <a:custGeom>
                <a:avLst/>
                <a:gdLst/>
                <a:ahLst/>
                <a:cxnLst/>
                <a:rect l="l" t="t" r="r" b="b"/>
                <a:pathLst>
                  <a:path w="5969" h="3974" extrusionOk="0">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3715468" y="1944760"/>
                <a:ext cx="143916" cy="193628"/>
              </a:xfrm>
              <a:custGeom>
                <a:avLst/>
                <a:gdLst/>
                <a:ahLst/>
                <a:cxnLst/>
                <a:rect l="l" t="t" r="r" b="b"/>
                <a:pathLst>
                  <a:path w="4383" h="5897" extrusionOk="0">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4"/>
              <p:cNvSpPr/>
              <p:nvPr/>
            </p:nvSpPr>
            <p:spPr>
              <a:xfrm>
                <a:off x="3407216" y="2031904"/>
                <a:ext cx="459197" cy="408336"/>
              </a:xfrm>
              <a:custGeom>
                <a:avLst/>
                <a:gdLst/>
                <a:ahLst/>
                <a:cxnLst/>
                <a:rect l="l" t="t" r="r" b="b"/>
                <a:pathLst>
                  <a:path w="13985" h="12436" extrusionOk="0">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34"/>
            <p:cNvSpPr/>
            <p:nvPr/>
          </p:nvSpPr>
          <p:spPr>
            <a:xfrm>
              <a:off x="8170289" y="42038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8030063" y="7575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p:nvPr/>
          </p:nvSpPr>
          <p:spPr>
            <a:xfrm>
              <a:off x="5256650"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70829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565327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5041963"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5692426" y="40286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rot="-1685758">
              <a:off x="6377366"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rot="-1685758">
              <a:off x="7465216" y="40524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a:off x="6575627" y="38168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5138089" y="15277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4"/>
            <p:cNvGrpSpPr/>
            <p:nvPr/>
          </p:nvGrpSpPr>
          <p:grpSpPr>
            <a:xfrm>
              <a:off x="6882732" y="2040297"/>
              <a:ext cx="1861102" cy="1904111"/>
              <a:chOff x="6882732" y="2040297"/>
              <a:chExt cx="1861102" cy="1904111"/>
            </a:xfrm>
          </p:grpSpPr>
          <p:grpSp>
            <p:nvGrpSpPr>
              <p:cNvPr id="306" name="Google Shape;306;p34"/>
              <p:cNvGrpSpPr/>
              <p:nvPr/>
            </p:nvGrpSpPr>
            <p:grpSpPr>
              <a:xfrm rot="1800000">
                <a:off x="7153488" y="2273972"/>
                <a:ext cx="1319590" cy="1436760"/>
                <a:chOff x="2956444" y="-416775"/>
                <a:chExt cx="1627918" cy="1772276"/>
              </a:xfrm>
            </p:grpSpPr>
            <p:sp>
              <p:nvSpPr>
                <p:cNvPr id="307" name="Google Shape;307;p34"/>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4"/>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2" name="Google Shape;322;p34">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47"/>
          <p:cNvSpPr txBox="1">
            <a:spLocks noGrp="1"/>
          </p:cNvSpPr>
          <p:nvPr>
            <p:ph type="title"/>
          </p:nvPr>
        </p:nvSpPr>
        <p:spPr>
          <a:xfrm>
            <a:off x="714300" y="259146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2000" dirty="0"/>
              <a:t>DESCRIPTIVE analytics</a:t>
            </a:r>
          </a:p>
        </p:txBody>
      </p:sp>
      <p:sp>
        <p:nvSpPr>
          <p:cNvPr id="1084" name="Google Shape;1084;p47"/>
          <p:cNvSpPr txBox="1">
            <a:spLocks noGrp="1"/>
          </p:cNvSpPr>
          <p:nvPr>
            <p:ph type="subTitle" idx="1"/>
          </p:nvPr>
        </p:nvSpPr>
        <p:spPr>
          <a:xfrm>
            <a:off x="714300"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1100" dirty="0" err="1"/>
              <a:t>Mengintrepertasikan</a:t>
            </a:r>
            <a:r>
              <a:rPr lang="en-ID" sz="1100" dirty="0"/>
              <a:t> data </a:t>
            </a:r>
            <a:r>
              <a:rPr lang="en-ID" sz="1100" dirty="0" err="1"/>
              <a:t>menggunakan</a:t>
            </a:r>
            <a:r>
              <a:rPr lang="en-ID" sz="1100" dirty="0"/>
              <a:t> </a:t>
            </a:r>
            <a:r>
              <a:rPr lang="en-ID" sz="1100" dirty="0" err="1"/>
              <a:t>berbagai</a:t>
            </a:r>
            <a:r>
              <a:rPr lang="en-ID" sz="1100" dirty="0"/>
              <a:t> </a:t>
            </a:r>
            <a:r>
              <a:rPr lang="en-ID" sz="1100" dirty="0" err="1"/>
              <a:t>operasi</a:t>
            </a:r>
            <a:r>
              <a:rPr lang="en-ID" sz="1100" dirty="0"/>
              <a:t> </a:t>
            </a:r>
            <a:r>
              <a:rPr lang="en-ID" sz="1100" dirty="0" err="1"/>
              <a:t>matematika</a:t>
            </a:r>
            <a:r>
              <a:rPr lang="en-ID" sz="1100" dirty="0"/>
              <a:t>.</a:t>
            </a:r>
          </a:p>
          <a:p>
            <a:pPr marL="0" lvl="0" indent="0" algn="ctr" rtl="0">
              <a:spcBef>
                <a:spcPts val="0"/>
              </a:spcBef>
              <a:spcAft>
                <a:spcPts val="0"/>
              </a:spcAft>
              <a:buNone/>
            </a:pPr>
            <a:r>
              <a:rPr lang="en-ID" sz="1100" dirty="0" err="1"/>
              <a:t>Tujuan</a:t>
            </a:r>
            <a:r>
              <a:rPr lang="en-ID" sz="1100" dirty="0"/>
              <a:t> </a:t>
            </a:r>
            <a:r>
              <a:rPr lang="en-ID" sz="1100" dirty="0" err="1"/>
              <a:t>dari</a:t>
            </a:r>
            <a:r>
              <a:rPr lang="en-ID" sz="1100" dirty="0"/>
              <a:t> </a:t>
            </a:r>
            <a:r>
              <a:rPr lang="en-ID" sz="1100" dirty="0" err="1"/>
              <a:t>analisis</a:t>
            </a:r>
            <a:r>
              <a:rPr lang="en-ID" sz="1100" dirty="0"/>
              <a:t> </a:t>
            </a:r>
            <a:r>
              <a:rPr lang="en-ID" sz="1100" dirty="0" err="1"/>
              <a:t>ini</a:t>
            </a:r>
            <a:r>
              <a:rPr lang="en-ID" sz="1100" dirty="0"/>
              <a:t> </a:t>
            </a:r>
            <a:r>
              <a:rPr lang="en-ID" sz="1100" dirty="0" err="1"/>
              <a:t>untuk</a:t>
            </a:r>
            <a:r>
              <a:rPr lang="en-ID" sz="1100" dirty="0"/>
              <a:t> </a:t>
            </a:r>
            <a:r>
              <a:rPr lang="en-ID" sz="1100" dirty="0" err="1"/>
              <a:t>mencari</a:t>
            </a:r>
            <a:r>
              <a:rPr lang="en-ID" sz="1100" dirty="0"/>
              <a:t> </a:t>
            </a:r>
            <a:r>
              <a:rPr lang="en-ID" sz="1100" dirty="0" err="1"/>
              <a:t>tahu</a:t>
            </a:r>
            <a:r>
              <a:rPr lang="en-ID" sz="1100" dirty="0"/>
              <a:t> </a:t>
            </a:r>
            <a:r>
              <a:rPr lang="en-ID" sz="1100" dirty="0" err="1"/>
              <a:t>kondisi</a:t>
            </a:r>
            <a:r>
              <a:rPr lang="en-ID" sz="1100" dirty="0"/>
              <a:t> data dan </a:t>
            </a:r>
            <a:r>
              <a:rPr lang="en-ID" sz="1100" dirty="0" err="1"/>
              <a:t>menemukan</a:t>
            </a:r>
            <a:r>
              <a:rPr lang="en-ID" sz="1100" dirty="0"/>
              <a:t> </a:t>
            </a:r>
            <a:r>
              <a:rPr lang="en-ID" sz="1100" dirty="0" err="1"/>
              <a:t>tren</a:t>
            </a:r>
            <a:r>
              <a:rPr lang="en-ID" sz="1100" dirty="0"/>
              <a:t> </a:t>
            </a:r>
            <a:r>
              <a:rPr lang="en-ID" sz="1100" dirty="0" err="1"/>
              <a:t>serta</a:t>
            </a:r>
            <a:r>
              <a:rPr lang="en-ID" sz="1100" dirty="0"/>
              <a:t> </a:t>
            </a:r>
            <a:r>
              <a:rPr lang="en-ID" sz="1100" dirty="0" err="1"/>
              <a:t>pola</a:t>
            </a:r>
            <a:r>
              <a:rPr lang="en-ID" sz="1100" dirty="0"/>
              <a:t> data.</a:t>
            </a:r>
          </a:p>
        </p:txBody>
      </p:sp>
      <p:cxnSp>
        <p:nvCxnSpPr>
          <p:cNvPr id="1085" name="Google Shape;1085;p47"/>
          <p:cNvCxnSpPr/>
          <p:nvPr/>
        </p:nvCxnSpPr>
        <p:spPr>
          <a:xfrm>
            <a:off x="736350" y="3112113"/>
            <a:ext cx="2186400" cy="0"/>
          </a:xfrm>
          <a:prstGeom prst="straightConnector1">
            <a:avLst/>
          </a:prstGeom>
          <a:noFill/>
          <a:ln w="9525" cap="flat" cmpd="sng">
            <a:solidFill>
              <a:schemeClr val="dk1"/>
            </a:solidFill>
            <a:prstDash val="solid"/>
            <a:round/>
            <a:headEnd type="none" w="med" len="med"/>
            <a:tailEnd type="none" w="med" len="med"/>
          </a:ln>
        </p:spPr>
      </p:cxnSp>
      <p:sp>
        <p:nvSpPr>
          <p:cNvPr id="1086" name="Google Shape;1086;p47"/>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M</a:t>
            </a:r>
            <a:r>
              <a:rPr lang="en" dirty="0"/>
              <a:t>ethod, technique, tools</a:t>
            </a:r>
            <a:endParaRPr dirty="0"/>
          </a:p>
        </p:txBody>
      </p:sp>
      <p:sp>
        <p:nvSpPr>
          <p:cNvPr id="1087" name="Google Shape;1087;p47"/>
          <p:cNvSpPr/>
          <p:nvPr/>
        </p:nvSpPr>
        <p:spPr>
          <a:xfrm>
            <a:off x="1391278"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7"/>
          <p:cNvSpPr txBox="1">
            <a:spLocks noGrp="1"/>
          </p:cNvSpPr>
          <p:nvPr>
            <p:ph type="title" idx="2"/>
          </p:nvPr>
        </p:nvSpPr>
        <p:spPr>
          <a:xfrm>
            <a:off x="3456750" y="2571750"/>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2000" dirty="0"/>
              <a:t>Descriptive </a:t>
            </a:r>
            <a:r>
              <a:rPr lang="en-ID" sz="2000" dirty="0" err="1"/>
              <a:t>Statisctic</a:t>
            </a:r>
            <a:endParaRPr lang="en-ID" sz="2000" dirty="0"/>
          </a:p>
        </p:txBody>
      </p:sp>
      <p:sp>
        <p:nvSpPr>
          <p:cNvPr id="1089" name="Google Shape;1089;p47"/>
          <p:cNvSpPr txBox="1">
            <a:spLocks noGrp="1"/>
          </p:cNvSpPr>
          <p:nvPr>
            <p:ph type="subTitle" idx="3"/>
          </p:nvPr>
        </p:nvSpPr>
        <p:spPr>
          <a:xfrm>
            <a:off x="3456750"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1050" dirty="0"/>
              <a:t>Technique yang </a:t>
            </a:r>
            <a:r>
              <a:rPr lang="en-ID" sz="1050" dirty="0" err="1"/>
              <a:t>digunakan</a:t>
            </a:r>
            <a:r>
              <a:rPr lang="en-ID" sz="1050" dirty="0"/>
              <a:t> </a:t>
            </a:r>
            <a:r>
              <a:rPr lang="en-ID" sz="1050" dirty="0" err="1"/>
              <a:t>adalah</a:t>
            </a:r>
            <a:r>
              <a:rPr lang="en-ID" sz="1050" dirty="0"/>
              <a:t> Descriptive </a:t>
            </a:r>
            <a:r>
              <a:rPr lang="en-ID" sz="1050" dirty="0" err="1"/>
              <a:t>Statisctic</a:t>
            </a:r>
            <a:r>
              <a:rPr lang="en-ID" sz="1050" dirty="0"/>
              <a:t>. </a:t>
            </a:r>
            <a:r>
              <a:rPr lang="en-ID" sz="1050" dirty="0" err="1"/>
              <a:t>Tujuannya</a:t>
            </a:r>
            <a:r>
              <a:rPr lang="en-ID" sz="1050" dirty="0"/>
              <a:t> </a:t>
            </a:r>
            <a:r>
              <a:rPr lang="en-ID" sz="1050" dirty="0" err="1"/>
              <a:t>memberikan</a:t>
            </a:r>
            <a:r>
              <a:rPr lang="en-ID" sz="1050" dirty="0"/>
              <a:t> </a:t>
            </a:r>
            <a:r>
              <a:rPr lang="en-ID" sz="1050" dirty="0" err="1"/>
              <a:t>gambaran</a:t>
            </a:r>
            <a:r>
              <a:rPr lang="en-ID" sz="1050" dirty="0"/>
              <a:t> yang </a:t>
            </a:r>
            <a:r>
              <a:rPr lang="en-ID" sz="1050" dirty="0" err="1"/>
              <a:t>jelas</a:t>
            </a:r>
            <a:r>
              <a:rPr lang="en-ID" sz="1050" dirty="0"/>
              <a:t> dan </a:t>
            </a:r>
            <a:r>
              <a:rPr lang="en-ID" sz="1050" dirty="0" err="1"/>
              <a:t>mudah</a:t>
            </a:r>
            <a:r>
              <a:rPr lang="en-ID" sz="1050" dirty="0"/>
              <a:t> </a:t>
            </a:r>
            <a:r>
              <a:rPr lang="en-ID" sz="1050" dirty="0" err="1"/>
              <a:t>dipahami</a:t>
            </a:r>
            <a:r>
              <a:rPr lang="en-ID" sz="1050" dirty="0"/>
              <a:t> </a:t>
            </a:r>
            <a:r>
              <a:rPr lang="en-ID" sz="1050" dirty="0" err="1"/>
              <a:t>mengenai</a:t>
            </a:r>
            <a:r>
              <a:rPr lang="en-ID" sz="1050" dirty="0"/>
              <a:t> </a:t>
            </a:r>
            <a:r>
              <a:rPr lang="en-ID" sz="1050" dirty="0" err="1"/>
              <a:t>karakteristik</a:t>
            </a:r>
            <a:r>
              <a:rPr lang="en-ID" sz="1050" dirty="0"/>
              <a:t> data yang </a:t>
            </a:r>
            <a:r>
              <a:rPr lang="en-ID" sz="1050" dirty="0" err="1"/>
              <a:t>adan</a:t>
            </a:r>
            <a:r>
              <a:rPr lang="en-ID" sz="1050" dirty="0"/>
              <a:t> dan </a:t>
            </a:r>
            <a:r>
              <a:rPr lang="en-ID" sz="1050" dirty="0" err="1"/>
              <a:t>memberikan</a:t>
            </a:r>
            <a:r>
              <a:rPr lang="en-ID" sz="1050" dirty="0"/>
              <a:t> </a:t>
            </a:r>
            <a:r>
              <a:rPr lang="en-ID" sz="1050" dirty="0" err="1"/>
              <a:t>pemahaman</a:t>
            </a:r>
            <a:r>
              <a:rPr lang="en-ID" sz="1050" dirty="0"/>
              <a:t> yang </a:t>
            </a:r>
            <a:r>
              <a:rPr lang="en-ID" sz="1050" dirty="0" err="1"/>
              <a:t>lebih</a:t>
            </a:r>
            <a:r>
              <a:rPr lang="en-ID" sz="1050" dirty="0"/>
              <a:t> </a:t>
            </a:r>
            <a:r>
              <a:rPr lang="en-ID" sz="1050" dirty="0" err="1"/>
              <a:t>baik</a:t>
            </a:r>
            <a:r>
              <a:rPr lang="en-ID" sz="1050" dirty="0"/>
              <a:t> </a:t>
            </a:r>
            <a:r>
              <a:rPr lang="en-ID" sz="1050" dirty="0" err="1"/>
              <a:t>tentang</a:t>
            </a:r>
            <a:r>
              <a:rPr lang="en-ID" sz="1050" dirty="0"/>
              <a:t> data </a:t>
            </a:r>
            <a:r>
              <a:rPr lang="en-ID" sz="1050" dirty="0" err="1"/>
              <a:t>tersebut</a:t>
            </a:r>
            <a:endParaRPr lang="en-ID" sz="1050" dirty="0"/>
          </a:p>
        </p:txBody>
      </p:sp>
      <p:sp>
        <p:nvSpPr>
          <p:cNvPr id="1090" name="Google Shape;1090;p47"/>
          <p:cNvSpPr txBox="1">
            <a:spLocks noGrp="1"/>
          </p:cNvSpPr>
          <p:nvPr>
            <p:ph type="title" idx="4"/>
          </p:nvPr>
        </p:nvSpPr>
        <p:spPr>
          <a:xfrm>
            <a:off x="6199188" y="2627564"/>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2000" dirty="0" err="1"/>
              <a:t>Visualisasi</a:t>
            </a:r>
            <a:r>
              <a:rPr lang="en-ID" sz="2000" dirty="0"/>
              <a:t> data</a:t>
            </a:r>
          </a:p>
        </p:txBody>
      </p:sp>
      <p:sp>
        <p:nvSpPr>
          <p:cNvPr id="1091" name="Google Shape;1091;p47"/>
          <p:cNvSpPr txBox="1">
            <a:spLocks noGrp="1"/>
          </p:cNvSpPr>
          <p:nvPr>
            <p:ph type="subTitle" idx="5"/>
          </p:nvPr>
        </p:nvSpPr>
        <p:spPr>
          <a:xfrm>
            <a:off x="6199188"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1200" dirty="0" err="1"/>
              <a:t>Untuk</a:t>
            </a:r>
            <a:r>
              <a:rPr lang="en-ID" sz="1200" dirty="0"/>
              <a:t> </a:t>
            </a:r>
            <a:r>
              <a:rPr lang="en-ID" sz="1200" dirty="0" err="1"/>
              <a:t>membantu</a:t>
            </a:r>
            <a:r>
              <a:rPr lang="en-ID" sz="1200" dirty="0"/>
              <a:t> </a:t>
            </a:r>
            <a:r>
              <a:rPr lang="en-ID" sz="1200" dirty="0" err="1"/>
              <a:t>dalam</a:t>
            </a:r>
            <a:r>
              <a:rPr lang="en-ID" sz="1200" dirty="0"/>
              <a:t> </a:t>
            </a:r>
            <a:r>
              <a:rPr lang="en-ID" sz="1200" dirty="0" err="1"/>
              <a:t>memahami</a:t>
            </a:r>
            <a:r>
              <a:rPr lang="en-ID" sz="1200" dirty="0"/>
              <a:t> data yang </a:t>
            </a:r>
            <a:r>
              <a:rPr lang="en-ID" sz="1200" dirty="0" err="1"/>
              <a:t>telah</a:t>
            </a:r>
            <a:r>
              <a:rPr lang="en-ID" sz="1200" dirty="0"/>
              <a:t> </a:t>
            </a:r>
            <a:r>
              <a:rPr lang="en-ID" sz="1200" dirty="0" err="1"/>
              <a:t>dikumpulkan</a:t>
            </a:r>
            <a:r>
              <a:rPr lang="en-ID" sz="1200" dirty="0"/>
              <a:t>. </a:t>
            </a:r>
            <a:r>
              <a:rPr lang="en-ID" sz="1200" dirty="0" err="1"/>
              <a:t>Dalam</a:t>
            </a:r>
            <a:r>
              <a:rPr lang="en-ID" sz="1200" dirty="0"/>
              <a:t> </a:t>
            </a:r>
            <a:r>
              <a:rPr lang="en-ID" sz="1200" dirty="0" err="1"/>
              <a:t>studi</a:t>
            </a:r>
            <a:r>
              <a:rPr lang="en-ID" sz="1200" dirty="0"/>
              <a:t> </a:t>
            </a:r>
            <a:r>
              <a:rPr lang="en-ID" sz="1200" dirty="0" err="1"/>
              <a:t>ini</a:t>
            </a:r>
            <a:r>
              <a:rPr lang="en-ID" sz="1200" dirty="0"/>
              <a:t> </a:t>
            </a:r>
            <a:r>
              <a:rPr lang="en-ID" sz="1200" dirty="0" err="1"/>
              <a:t>dilakukan</a:t>
            </a:r>
            <a:r>
              <a:rPr lang="en-ID" sz="1200" dirty="0"/>
              <a:t> </a:t>
            </a:r>
            <a:r>
              <a:rPr lang="en-ID" sz="1200" dirty="0" err="1"/>
              <a:t>berdasarkan</a:t>
            </a:r>
            <a:r>
              <a:rPr lang="en-ID" sz="1200" dirty="0"/>
              <a:t> </a:t>
            </a:r>
            <a:r>
              <a:rPr lang="en-ID" sz="1200" dirty="0" err="1"/>
              <a:t>persentase</a:t>
            </a:r>
            <a:r>
              <a:rPr lang="en-ID" sz="1200" dirty="0"/>
              <a:t> </a:t>
            </a:r>
            <a:r>
              <a:rPr lang="en-ID" sz="1200" dirty="0" err="1"/>
              <a:t>hasil</a:t>
            </a:r>
            <a:r>
              <a:rPr lang="en-ID" sz="1200" dirty="0"/>
              <a:t> data </a:t>
            </a:r>
            <a:r>
              <a:rPr lang="en-ID" sz="1200" dirty="0" err="1"/>
              <a:t>analisis</a:t>
            </a:r>
            <a:r>
              <a:rPr lang="en-ID" sz="1200" dirty="0"/>
              <a:t>. Tools yang </a:t>
            </a:r>
            <a:r>
              <a:rPr lang="en-ID" sz="1200" dirty="0" err="1"/>
              <a:t>digunakan</a:t>
            </a:r>
            <a:r>
              <a:rPr lang="en-ID" sz="1200" dirty="0"/>
              <a:t> </a:t>
            </a:r>
            <a:r>
              <a:rPr lang="en-ID" sz="1200" dirty="0" err="1"/>
              <a:t>adalah</a:t>
            </a:r>
            <a:r>
              <a:rPr lang="en-ID" sz="1200" dirty="0"/>
              <a:t> matplotlib </a:t>
            </a:r>
          </a:p>
        </p:txBody>
      </p:sp>
      <p:sp>
        <p:nvSpPr>
          <p:cNvPr id="1092" name="Google Shape;1092;p47"/>
          <p:cNvSpPr/>
          <p:nvPr/>
        </p:nvSpPr>
        <p:spPr>
          <a:xfrm>
            <a:off x="4133728"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3" name="Google Shape;1093;p47"/>
          <p:cNvCxnSpPr/>
          <p:nvPr/>
        </p:nvCxnSpPr>
        <p:spPr>
          <a:xfrm>
            <a:off x="3478800" y="3112113"/>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1094" name="Google Shape;1094;p47"/>
          <p:cNvCxnSpPr/>
          <p:nvPr/>
        </p:nvCxnSpPr>
        <p:spPr>
          <a:xfrm>
            <a:off x="6221238" y="3112113"/>
            <a:ext cx="2186400" cy="0"/>
          </a:xfrm>
          <a:prstGeom prst="straightConnector1">
            <a:avLst/>
          </a:prstGeom>
          <a:noFill/>
          <a:ln w="9525" cap="flat" cmpd="sng">
            <a:solidFill>
              <a:schemeClr val="dk1"/>
            </a:solidFill>
            <a:prstDash val="solid"/>
            <a:round/>
            <a:headEnd type="none" w="med" len="med"/>
            <a:tailEnd type="none" w="med" len="med"/>
          </a:ln>
        </p:spPr>
      </p:cxnSp>
      <p:sp>
        <p:nvSpPr>
          <p:cNvPr id="1095" name="Google Shape;1095;p47"/>
          <p:cNvSpPr/>
          <p:nvPr/>
        </p:nvSpPr>
        <p:spPr>
          <a:xfrm>
            <a:off x="6876165"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47"/>
          <p:cNvGrpSpPr/>
          <p:nvPr/>
        </p:nvGrpSpPr>
        <p:grpSpPr>
          <a:xfrm>
            <a:off x="1627800" y="1729787"/>
            <a:ext cx="403500" cy="458981"/>
            <a:chOff x="2556986" y="1770972"/>
            <a:chExt cx="384798" cy="437708"/>
          </a:xfrm>
        </p:grpSpPr>
        <p:sp>
          <p:nvSpPr>
            <p:cNvPr id="1097" name="Google Shape;1097;p47"/>
            <p:cNvSpPr/>
            <p:nvPr/>
          </p:nvSpPr>
          <p:spPr>
            <a:xfrm>
              <a:off x="2556986" y="1945304"/>
              <a:ext cx="384798" cy="263377"/>
            </a:xfrm>
            <a:custGeom>
              <a:avLst/>
              <a:gdLst/>
              <a:ahLst/>
              <a:cxnLst/>
              <a:rect l="l" t="t" r="r" b="b"/>
              <a:pathLst>
                <a:path w="19040" h="13032" extrusionOk="0">
                  <a:moveTo>
                    <a:pt x="7998" y="2538"/>
                  </a:moveTo>
                  <a:cubicBezTo>
                    <a:pt x="8343" y="2538"/>
                    <a:pt x="8627" y="2822"/>
                    <a:pt x="8627" y="3167"/>
                  </a:cubicBezTo>
                  <a:cubicBezTo>
                    <a:pt x="8627" y="3512"/>
                    <a:pt x="8343" y="3796"/>
                    <a:pt x="7998" y="3796"/>
                  </a:cubicBezTo>
                  <a:lnTo>
                    <a:pt x="5054" y="3796"/>
                  </a:lnTo>
                  <a:cubicBezTo>
                    <a:pt x="4709" y="3796"/>
                    <a:pt x="4425" y="3512"/>
                    <a:pt x="4425" y="3167"/>
                  </a:cubicBezTo>
                  <a:cubicBezTo>
                    <a:pt x="4425" y="2822"/>
                    <a:pt x="4709" y="2538"/>
                    <a:pt x="5054" y="2538"/>
                  </a:cubicBezTo>
                  <a:close/>
                  <a:moveTo>
                    <a:pt x="13559" y="2497"/>
                  </a:moveTo>
                  <a:cubicBezTo>
                    <a:pt x="13924" y="2497"/>
                    <a:pt x="14229" y="2802"/>
                    <a:pt x="14229" y="3167"/>
                  </a:cubicBezTo>
                  <a:cubicBezTo>
                    <a:pt x="14229" y="3532"/>
                    <a:pt x="13924" y="3837"/>
                    <a:pt x="13559" y="3837"/>
                  </a:cubicBezTo>
                  <a:cubicBezTo>
                    <a:pt x="13194" y="3837"/>
                    <a:pt x="12889" y="3532"/>
                    <a:pt x="12889" y="3167"/>
                  </a:cubicBezTo>
                  <a:cubicBezTo>
                    <a:pt x="12889" y="2802"/>
                    <a:pt x="13194" y="2497"/>
                    <a:pt x="13559" y="2497"/>
                  </a:cubicBezTo>
                  <a:close/>
                  <a:moveTo>
                    <a:pt x="3816" y="0"/>
                  </a:moveTo>
                  <a:cubicBezTo>
                    <a:pt x="2984" y="0"/>
                    <a:pt x="2314" y="670"/>
                    <a:pt x="2314" y="1503"/>
                  </a:cubicBezTo>
                  <a:lnTo>
                    <a:pt x="2314" y="4831"/>
                  </a:lnTo>
                  <a:cubicBezTo>
                    <a:pt x="2314" y="5664"/>
                    <a:pt x="2984" y="6333"/>
                    <a:pt x="3816" y="6333"/>
                  </a:cubicBezTo>
                  <a:lnTo>
                    <a:pt x="5075" y="6333"/>
                  </a:lnTo>
                  <a:lnTo>
                    <a:pt x="5075" y="8343"/>
                  </a:lnTo>
                  <a:lnTo>
                    <a:pt x="3085" y="9622"/>
                  </a:lnTo>
                  <a:cubicBezTo>
                    <a:pt x="2761" y="9378"/>
                    <a:pt x="2355" y="9216"/>
                    <a:pt x="1908" y="9216"/>
                  </a:cubicBezTo>
                  <a:cubicBezTo>
                    <a:pt x="853" y="9216"/>
                    <a:pt x="0" y="10068"/>
                    <a:pt x="0" y="11124"/>
                  </a:cubicBezTo>
                  <a:cubicBezTo>
                    <a:pt x="0" y="12179"/>
                    <a:pt x="853" y="13032"/>
                    <a:pt x="1908" y="13032"/>
                  </a:cubicBezTo>
                  <a:cubicBezTo>
                    <a:pt x="2964" y="13032"/>
                    <a:pt x="3816" y="12179"/>
                    <a:pt x="3816" y="11124"/>
                  </a:cubicBezTo>
                  <a:cubicBezTo>
                    <a:pt x="3816" y="10981"/>
                    <a:pt x="3796" y="10839"/>
                    <a:pt x="3755" y="10697"/>
                  </a:cubicBezTo>
                  <a:lnTo>
                    <a:pt x="6069" y="9216"/>
                  </a:lnTo>
                  <a:cubicBezTo>
                    <a:pt x="6232" y="9094"/>
                    <a:pt x="6353" y="8891"/>
                    <a:pt x="6353" y="8688"/>
                  </a:cubicBezTo>
                  <a:lnTo>
                    <a:pt x="6353" y="6333"/>
                  </a:lnTo>
                  <a:lnTo>
                    <a:pt x="8891" y="6333"/>
                  </a:lnTo>
                  <a:lnTo>
                    <a:pt x="8891" y="9337"/>
                  </a:lnTo>
                  <a:cubicBezTo>
                    <a:pt x="8160" y="9601"/>
                    <a:pt x="7612" y="10291"/>
                    <a:pt x="7612" y="11124"/>
                  </a:cubicBezTo>
                  <a:cubicBezTo>
                    <a:pt x="7612" y="12179"/>
                    <a:pt x="8464" y="13032"/>
                    <a:pt x="9520" y="13032"/>
                  </a:cubicBezTo>
                  <a:cubicBezTo>
                    <a:pt x="10575" y="13032"/>
                    <a:pt x="11428" y="12179"/>
                    <a:pt x="11428" y="11124"/>
                  </a:cubicBezTo>
                  <a:cubicBezTo>
                    <a:pt x="11428" y="10291"/>
                    <a:pt x="10900" y="9601"/>
                    <a:pt x="10149" y="9337"/>
                  </a:cubicBezTo>
                  <a:lnTo>
                    <a:pt x="10149" y="6333"/>
                  </a:lnTo>
                  <a:lnTo>
                    <a:pt x="12686" y="6333"/>
                  </a:lnTo>
                  <a:lnTo>
                    <a:pt x="12686" y="8688"/>
                  </a:lnTo>
                  <a:cubicBezTo>
                    <a:pt x="12686" y="8891"/>
                    <a:pt x="12808" y="9094"/>
                    <a:pt x="12991" y="9216"/>
                  </a:cubicBezTo>
                  <a:lnTo>
                    <a:pt x="15284" y="10697"/>
                  </a:lnTo>
                  <a:cubicBezTo>
                    <a:pt x="15244" y="10839"/>
                    <a:pt x="15223" y="10981"/>
                    <a:pt x="15223" y="11124"/>
                  </a:cubicBezTo>
                  <a:cubicBezTo>
                    <a:pt x="15223" y="12179"/>
                    <a:pt x="16096" y="13032"/>
                    <a:pt x="17131" y="13032"/>
                  </a:cubicBezTo>
                  <a:cubicBezTo>
                    <a:pt x="18187" y="13032"/>
                    <a:pt x="19039" y="12179"/>
                    <a:pt x="19039" y="11124"/>
                  </a:cubicBezTo>
                  <a:cubicBezTo>
                    <a:pt x="19039" y="10068"/>
                    <a:pt x="18187" y="9216"/>
                    <a:pt x="17131" y="9216"/>
                  </a:cubicBezTo>
                  <a:cubicBezTo>
                    <a:pt x="16705" y="9216"/>
                    <a:pt x="16299" y="9378"/>
                    <a:pt x="15974" y="9622"/>
                  </a:cubicBezTo>
                  <a:lnTo>
                    <a:pt x="13965" y="8343"/>
                  </a:lnTo>
                  <a:lnTo>
                    <a:pt x="13965" y="6333"/>
                  </a:lnTo>
                  <a:lnTo>
                    <a:pt x="15223" y="6333"/>
                  </a:lnTo>
                  <a:cubicBezTo>
                    <a:pt x="16056" y="6333"/>
                    <a:pt x="16725" y="5664"/>
                    <a:pt x="16725" y="4831"/>
                  </a:cubicBezTo>
                  <a:lnTo>
                    <a:pt x="16725" y="1503"/>
                  </a:lnTo>
                  <a:cubicBezTo>
                    <a:pt x="16725" y="670"/>
                    <a:pt x="16056" y="0"/>
                    <a:pt x="15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7"/>
            <p:cNvSpPr/>
            <p:nvPr/>
          </p:nvSpPr>
          <p:spPr>
            <a:xfrm>
              <a:off x="2653792" y="1770972"/>
              <a:ext cx="191187" cy="59498"/>
            </a:xfrm>
            <a:custGeom>
              <a:avLst/>
              <a:gdLst/>
              <a:ahLst/>
              <a:cxnLst/>
              <a:rect l="l" t="t" r="r" b="b"/>
              <a:pathLst>
                <a:path w="9460" h="2944" extrusionOk="0">
                  <a:moveTo>
                    <a:pt x="4730" y="0"/>
                  </a:moveTo>
                  <a:cubicBezTo>
                    <a:pt x="3045" y="0"/>
                    <a:pt x="1442" y="670"/>
                    <a:pt x="244" y="1867"/>
                  </a:cubicBezTo>
                  <a:cubicBezTo>
                    <a:pt x="0" y="2111"/>
                    <a:pt x="0" y="2517"/>
                    <a:pt x="244" y="2760"/>
                  </a:cubicBezTo>
                  <a:cubicBezTo>
                    <a:pt x="366" y="2882"/>
                    <a:pt x="528" y="2943"/>
                    <a:pt x="691" y="2943"/>
                  </a:cubicBezTo>
                  <a:cubicBezTo>
                    <a:pt x="853" y="2943"/>
                    <a:pt x="1015" y="2882"/>
                    <a:pt x="1137" y="2760"/>
                  </a:cubicBezTo>
                  <a:cubicBezTo>
                    <a:pt x="2111" y="1807"/>
                    <a:pt x="3370" y="1279"/>
                    <a:pt x="4730" y="1279"/>
                  </a:cubicBezTo>
                  <a:cubicBezTo>
                    <a:pt x="6090" y="1279"/>
                    <a:pt x="7369" y="1807"/>
                    <a:pt x="8323" y="2760"/>
                  </a:cubicBezTo>
                  <a:cubicBezTo>
                    <a:pt x="8444" y="2882"/>
                    <a:pt x="8607" y="2943"/>
                    <a:pt x="8769" y="2943"/>
                  </a:cubicBezTo>
                  <a:cubicBezTo>
                    <a:pt x="8931" y="2943"/>
                    <a:pt x="9094" y="2882"/>
                    <a:pt x="9216" y="2760"/>
                  </a:cubicBezTo>
                  <a:cubicBezTo>
                    <a:pt x="9459" y="2517"/>
                    <a:pt x="9459" y="2111"/>
                    <a:pt x="9216" y="1867"/>
                  </a:cubicBezTo>
                  <a:cubicBezTo>
                    <a:pt x="8018" y="670"/>
                    <a:pt x="6435" y="0"/>
                    <a:pt x="4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7"/>
            <p:cNvSpPr/>
            <p:nvPr/>
          </p:nvSpPr>
          <p:spPr>
            <a:xfrm>
              <a:off x="2736653" y="1886634"/>
              <a:ext cx="25465" cy="25465"/>
            </a:xfrm>
            <a:custGeom>
              <a:avLst/>
              <a:gdLst/>
              <a:ahLst/>
              <a:cxnLst/>
              <a:rect l="l" t="t" r="r" b="b"/>
              <a:pathLst>
                <a:path w="1260" h="1260" extrusionOk="0">
                  <a:moveTo>
                    <a:pt x="630" y="1"/>
                  </a:moveTo>
                  <a:cubicBezTo>
                    <a:pt x="285" y="1"/>
                    <a:pt x="1" y="285"/>
                    <a:pt x="1" y="630"/>
                  </a:cubicBezTo>
                  <a:cubicBezTo>
                    <a:pt x="1" y="975"/>
                    <a:pt x="285" y="1259"/>
                    <a:pt x="630" y="1259"/>
                  </a:cubicBezTo>
                  <a:cubicBezTo>
                    <a:pt x="975" y="1259"/>
                    <a:pt x="1259" y="975"/>
                    <a:pt x="1259" y="630"/>
                  </a:cubicBezTo>
                  <a:cubicBezTo>
                    <a:pt x="1259" y="285"/>
                    <a:pt x="97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7"/>
            <p:cNvSpPr/>
            <p:nvPr/>
          </p:nvSpPr>
          <p:spPr>
            <a:xfrm>
              <a:off x="2694394" y="1828793"/>
              <a:ext cx="109963" cy="42582"/>
            </a:xfrm>
            <a:custGeom>
              <a:avLst/>
              <a:gdLst/>
              <a:ahLst/>
              <a:cxnLst/>
              <a:rect l="l" t="t" r="r" b="b"/>
              <a:pathLst>
                <a:path w="5441" h="2107" extrusionOk="0">
                  <a:moveTo>
                    <a:pt x="2721" y="1"/>
                  </a:moveTo>
                  <a:cubicBezTo>
                    <a:pt x="1787" y="1"/>
                    <a:pt x="914" y="366"/>
                    <a:pt x="265" y="1016"/>
                  </a:cubicBezTo>
                  <a:cubicBezTo>
                    <a:pt x="1" y="1259"/>
                    <a:pt x="1" y="1665"/>
                    <a:pt x="265" y="1909"/>
                  </a:cubicBezTo>
                  <a:cubicBezTo>
                    <a:pt x="387" y="2041"/>
                    <a:pt x="549" y="2107"/>
                    <a:pt x="711" y="2107"/>
                  </a:cubicBezTo>
                  <a:cubicBezTo>
                    <a:pt x="874" y="2107"/>
                    <a:pt x="1036" y="2041"/>
                    <a:pt x="1158" y="1909"/>
                  </a:cubicBezTo>
                  <a:cubicBezTo>
                    <a:pt x="1564" y="1503"/>
                    <a:pt x="2132" y="1259"/>
                    <a:pt x="2721" y="1259"/>
                  </a:cubicBezTo>
                  <a:cubicBezTo>
                    <a:pt x="3309" y="1259"/>
                    <a:pt x="3878" y="1503"/>
                    <a:pt x="4304" y="1909"/>
                  </a:cubicBezTo>
                  <a:cubicBezTo>
                    <a:pt x="4426" y="2041"/>
                    <a:pt x="4588" y="2107"/>
                    <a:pt x="4751" y="2107"/>
                  </a:cubicBezTo>
                  <a:cubicBezTo>
                    <a:pt x="4913" y="2107"/>
                    <a:pt x="5075" y="2041"/>
                    <a:pt x="5197" y="1909"/>
                  </a:cubicBezTo>
                  <a:cubicBezTo>
                    <a:pt x="5441" y="1665"/>
                    <a:pt x="5441" y="1259"/>
                    <a:pt x="5197" y="1016"/>
                  </a:cubicBezTo>
                  <a:cubicBezTo>
                    <a:pt x="4527" y="366"/>
                    <a:pt x="3655" y="1"/>
                    <a:pt x="2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7"/>
          <p:cNvGrpSpPr/>
          <p:nvPr/>
        </p:nvGrpSpPr>
        <p:grpSpPr>
          <a:xfrm>
            <a:off x="7084947" y="1729776"/>
            <a:ext cx="458981" cy="459002"/>
            <a:chOff x="3738402" y="2968779"/>
            <a:chExt cx="437708" cy="437728"/>
          </a:xfrm>
        </p:grpSpPr>
        <p:sp>
          <p:nvSpPr>
            <p:cNvPr id="1102" name="Google Shape;1102;p47"/>
            <p:cNvSpPr/>
            <p:nvPr/>
          </p:nvSpPr>
          <p:spPr>
            <a:xfrm>
              <a:off x="4017765" y="3020071"/>
              <a:ext cx="70573" cy="25849"/>
            </a:xfrm>
            <a:custGeom>
              <a:avLst/>
              <a:gdLst/>
              <a:ahLst/>
              <a:cxnLst/>
              <a:rect l="l" t="t" r="r" b="b"/>
              <a:pathLst>
                <a:path w="3492" h="1279" extrusionOk="0">
                  <a:moveTo>
                    <a:pt x="650" y="0"/>
                  </a:moveTo>
                  <a:cubicBezTo>
                    <a:pt x="284" y="0"/>
                    <a:pt x="0" y="284"/>
                    <a:pt x="0" y="650"/>
                  </a:cubicBezTo>
                  <a:cubicBezTo>
                    <a:pt x="0" y="995"/>
                    <a:pt x="284" y="1279"/>
                    <a:pt x="650" y="1279"/>
                  </a:cubicBezTo>
                  <a:lnTo>
                    <a:pt x="2842" y="1279"/>
                  </a:lnTo>
                  <a:cubicBezTo>
                    <a:pt x="3207" y="1279"/>
                    <a:pt x="3491" y="995"/>
                    <a:pt x="3491" y="650"/>
                  </a:cubicBezTo>
                  <a:cubicBezTo>
                    <a:pt x="3491" y="284"/>
                    <a:pt x="3207"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7"/>
            <p:cNvSpPr/>
            <p:nvPr/>
          </p:nvSpPr>
          <p:spPr>
            <a:xfrm>
              <a:off x="4105961" y="3193595"/>
              <a:ext cx="70149" cy="25849"/>
            </a:xfrm>
            <a:custGeom>
              <a:avLst/>
              <a:gdLst/>
              <a:ahLst/>
              <a:cxnLst/>
              <a:rect l="l" t="t" r="r" b="b"/>
              <a:pathLst>
                <a:path w="3471" h="1279" extrusionOk="0">
                  <a:moveTo>
                    <a:pt x="629" y="0"/>
                  </a:moveTo>
                  <a:cubicBezTo>
                    <a:pt x="284" y="0"/>
                    <a:pt x="0" y="284"/>
                    <a:pt x="0" y="650"/>
                  </a:cubicBezTo>
                  <a:cubicBezTo>
                    <a:pt x="0" y="995"/>
                    <a:pt x="284" y="1279"/>
                    <a:pt x="629" y="1279"/>
                  </a:cubicBezTo>
                  <a:lnTo>
                    <a:pt x="2842" y="1279"/>
                  </a:lnTo>
                  <a:cubicBezTo>
                    <a:pt x="3187" y="1279"/>
                    <a:pt x="3471" y="995"/>
                    <a:pt x="3471" y="650"/>
                  </a:cubicBezTo>
                  <a:cubicBezTo>
                    <a:pt x="3471" y="284"/>
                    <a:pt x="3187"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7"/>
            <p:cNvSpPr/>
            <p:nvPr/>
          </p:nvSpPr>
          <p:spPr>
            <a:xfrm>
              <a:off x="4037045" y="3329770"/>
              <a:ext cx="70573" cy="25465"/>
            </a:xfrm>
            <a:custGeom>
              <a:avLst/>
              <a:gdLst/>
              <a:ahLst/>
              <a:cxnLst/>
              <a:rect l="l" t="t" r="r" b="b"/>
              <a:pathLst>
                <a:path w="3492" h="1260" extrusionOk="0">
                  <a:moveTo>
                    <a:pt x="650" y="1"/>
                  </a:moveTo>
                  <a:cubicBezTo>
                    <a:pt x="284" y="1"/>
                    <a:pt x="0" y="285"/>
                    <a:pt x="0" y="630"/>
                  </a:cubicBezTo>
                  <a:cubicBezTo>
                    <a:pt x="0" y="975"/>
                    <a:pt x="284" y="1259"/>
                    <a:pt x="650" y="1259"/>
                  </a:cubicBezTo>
                  <a:lnTo>
                    <a:pt x="2842" y="1259"/>
                  </a:lnTo>
                  <a:cubicBezTo>
                    <a:pt x="3207" y="1259"/>
                    <a:pt x="3491" y="975"/>
                    <a:pt x="3491" y="630"/>
                  </a:cubicBezTo>
                  <a:cubicBezTo>
                    <a:pt x="3491" y="285"/>
                    <a:pt x="3207" y="1"/>
                    <a:pt x="2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3917261" y="3219423"/>
              <a:ext cx="190358" cy="187084"/>
            </a:xfrm>
            <a:custGeom>
              <a:avLst/>
              <a:gdLst/>
              <a:ahLst/>
              <a:cxnLst/>
              <a:rect l="l" t="t" r="r" b="b"/>
              <a:pathLst>
                <a:path w="9419" h="9257" extrusionOk="0">
                  <a:moveTo>
                    <a:pt x="0" y="1"/>
                  </a:moveTo>
                  <a:lnTo>
                    <a:pt x="0" y="6618"/>
                  </a:lnTo>
                  <a:cubicBezTo>
                    <a:pt x="366" y="6598"/>
                    <a:pt x="751" y="6537"/>
                    <a:pt x="1096" y="6455"/>
                  </a:cubicBezTo>
                  <a:lnTo>
                    <a:pt x="3715" y="9074"/>
                  </a:lnTo>
                  <a:cubicBezTo>
                    <a:pt x="3816" y="9196"/>
                    <a:pt x="3979" y="9256"/>
                    <a:pt x="4161" y="9256"/>
                  </a:cubicBezTo>
                  <a:lnTo>
                    <a:pt x="8769" y="9256"/>
                  </a:lnTo>
                  <a:cubicBezTo>
                    <a:pt x="9134" y="9256"/>
                    <a:pt x="9418" y="8972"/>
                    <a:pt x="9418" y="8627"/>
                  </a:cubicBezTo>
                  <a:cubicBezTo>
                    <a:pt x="9418" y="8282"/>
                    <a:pt x="9134" y="7998"/>
                    <a:pt x="8769" y="7998"/>
                  </a:cubicBezTo>
                  <a:lnTo>
                    <a:pt x="4425" y="7998"/>
                  </a:lnTo>
                  <a:lnTo>
                    <a:pt x="2476" y="6029"/>
                  </a:lnTo>
                  <a:cubicBezTo>
                    <a:pt x="3288" y="5704"/>
                    <a:pt x="4019" y="5238"/>
                    <a:pt x="4689" y="4669"/>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7"/>
            <p:cNvSpPr/>
            <p:nvPr/>
          </p:nvSpPr>
          <p:spPr>
            <a:xfrm>
              <a:off x="3796243" y="3022517"/>
              <a:ext cx="95593" cy="134983"/>
            </a:xfrm>
            <a:custGeom>
              <a:avLst/>
              <a:gdLst/>
              <a:ahLst/>
              <a:cxnLst/>
              <a:rect l="l" t="t" r="r" b="b"/>
              <a:pathLst>
                <a:path w="4730" h="6679" extrusionOk="0">
                  <a:moveTo>
                    <a:pt x="4730" y="1"/>
                  </a:moveTo>
                  <a:cubicBezTo>
                    <a:pt x="2923" y="143"/>
                    <a:pt x="1299" y="853"/>
                    <a:pt x="0" y="1970"/>
                  </a:cubicBezTo>
                  <a:lnTo>
                    <a:pt x="4730" y="6679"/>
                  </a:lnTo>
                  <a:lnTo>
                    <a:pt x="47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7"/>
            <p:cNvSpPr/>
            <p:nvPr/>
          </p:nvSpPr>
          <p:spPr>
            <a:xfrm>
              <a:off x="3738402" y="3080358"/>
              <a:ext cx="153434" cy="272815"/>
            </a:xfrm>
            <a:custGeom>
              <a:avLst/>
              <a:gdLst/>
              <a:ahLst/>
              <a:cxnLst/>
              <a:rect l="l" t="t" r="r" b="b"/>
              <a:pathLst>
                <a:path w="7592" h="13499" extrusionOk="0">
                  <a:moveTo>
                    <a:pt x="1969" y="1"/>
                  </a:moveTo>
                  <a:cubicBezTo>
                    <a:pt x="751" y="1442"/>
                    <a:pt x="0" y="3289"/>
                    <a:pt x="0" y="5319"/>
                  </a:cubicBezTo>
                  <a:cubicBezTo>
                    <a:pt x="0" y="9642"/>
                    <a:pt x="3350" y="13194"/>
                    <a:pt x="7592" y="13499"/>
                  </a:cubicBezTo>
                  <a:lnTo>
                    <a:pt x="7592" y="5603"/>
                  </a:lnTo>
                  <a:lnTo>
                    <a:pt x="19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7"/>
            <p:cNvSpPr/>
            <p:nvPr/>
          </p:nvSpPr>
          <p:spPr>
            <a:xfrm>
              <a:off x="3917261" y="2968779"/>
              <a:ext cx="171078" cy="188721"/>
            </a:xfrm>
            <a:custGeom>
              <a:avLst/>
              <a:gdLst/>
              <a:ahLst/>
              <a:cxnLst/>
              <a:rect l="l" t="t" r="r" b="b"/>
              <a:pathLst>
                <a:path w="8465" h="9338" extrusionOk="0">
                  <a:moveTo>
                    <a:pt x="3958" y="1"/>
                  </a:moveTo>
                  <a:cubicBezTo>
                    <a:pt x="3776" y="1"/>
                    <a:pt x="3633" y="82"/>
                    <a:pt x="3512" y="204"/>
                  </a:cubicBezTo>
                  <a:lnTo>
                    <a:pt x="914" y="2782"/>
                  </a:lnTo>
                  <a:cubicBezTo>
                    <a:pt x="609" y="2721"/>
                    <a:pt x="305" y="2680"/>
                    <a:pt x="0" y="2660"/>
                  </a:cubicBezTo>
                  <a:lnTo>
                    <a:pt x="0" y="9338"/>
                  </a:lnTo>
                  <a:lnTo>
                    <a:pt x="4709" y="4629"/>
                  </a:lnTo>
                  <a:cubicBezTo>
                    <a:pt x="3999" y="4020"/>
                    <a:pt x="3187" y="3533"/>
                    <a:pt x="2314" y="3188"/>
                  </a:cubicBezTo>
                  <a:lnTo>
                    <a:pt x="4222" y="1280"/>
                  </a:lnTo>
                  <a:lnTo>
                    <a:pt x="7815" y="1280"/>
                  </a:lnTo>
                  <a:cubicBezTo>
                    <a:pt x="8180" y="1280"/>
                    <a:pt x="8464" y="996"/>
                    <a:pt x="8464" y="650"/>
                  </a:cubicBezTo>
                  <a:cubicBezTo>
                    <a:pt x="8464" y="285"/>
                    <a:pt x="8180" y="1"/>
                    <a:pt x="7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7"/>
            <p:cNvSpPr/>
            <p:nvPr/>
          </p:nvSpPr>
          <p:spPr>
            <a:xfrm>
              <a:off x="3922596" y="3080358"/>
              <a:ext cx="253514" cy="215398"/>
            </a:xfrm>
            <a:custGeom>
              <a:avLst/>
              <a:gdLst/>
              <a:ahLst/>
              <a:cxnLst/>
              <a:rect l="l" t="t" r="r" b="b"/>
              <a:pathLst>
                <a:path w="12544" h="10658" extrusionOk="0">
                  <a:moveTo>
                    <a:pt x="5338" y="1"/>
                  </a:moveTo>
                  <a:lnTo>
                    <a:pt x="0" y="5339"/>
                  </a:lnTo>
                  <a:lnTo>
                    <a:pt x="5318" y="10657"/>
                  </a:lnTo>
                  <a:cubicBezTo>
                    <a:pt x="6374" y="9419"/>
                    <a:pt x="7084" y="7856"/>
                    <a:pt x="7246" y="6151"/>
                  </a:cubicBezTo>
                  <a:lnTo>
                    <a:pt x="9053" y="4345"/>
                  </a:lnTo>
                  <a:lnTo>
                    <a:pt x="11915" y="4345"/>
                  </a:lnTo>
                  <a:cubicBezTo>
                    <a:pt x="12260" y="4345"/>
                    <a:pt x="12544" y="4060"/>
                    <a:pt x="12544" y="3715"/>
                  </a:cubicBezTo>
                  <a:cubicBezTo>
                    <a:pt x="12544" y="3350"/>
                    <a:pt x="12260" y="3066"/>
                    <a:pt x="11915" y="3066"/>
                  </a:cubicBezTo>
                  <a:lnTo>
                    <a:pt x="8789" y="3066"/>
                  </a:lnTo>
                  <a:cubicBezTo>
                    <a:pt x="8627" y="3066"/>
                    <a:pt x="8464" y="3147"/>
                    <a:pt x="8342" y="3249"/>
                  </a:cubicBezTo>
                  <a:lnTo>
                    <a:pt x="7226" y="4365"/>
                  </a:lnTo>
                  <a:cubicBezTo>
                    <a:pt x="7043" y="2721"/>
                    <a:pt x="6353" y="1219"/>
                    <a:pt x="5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7"/>
          <p:cNvGrpSpPr/>
          <p:nvPr/>
        </p:nvGrpSpPr>
        <p:grpSpPr>
          <a:xfrm>
            <a:off x="4342711" y="1729787"/>
            <a:ext cx="458578" cy="458981"/>
            <a:chOff x="4342641" y="1770972"/>
            <a:chExt cx="437324" cy="437708"/>
          </a:xfrm>
        </p:grpSpPr>
        <p:sp>
          <p:nvSpPr>
            <p:cNvPr id="1111" name="Google Shape;1111;p47"/>
            <p:cNvSpPr/>
            <p:nvPr/>
          </p:nvSpPr>
          <p:spPr>
            <a:xfrm>
              <a:off x="4400078" y="2118827"/>
              <a:ext cx="25869" cy="25444"/>
            </a:xfrm>
            <a:custGeom>
              <a:avLst/>
              <a:gdLst/>
              <a:ahLst/>
              <a:cxnLst/>
              <a:rect l="l" t="t" r="r" b="b"/>
              <a:pathLst>
                <a:path w="1280" h="1259" extrusionOk="0">
                  <a:moveTo>
                    <a:pt x="650" y="0"/>
                  </a:moveTo>
                  <a:cubicBezTo>
                    <a:pt x="285" y="0"/>
                    <a:pt x="0" y="285"/>
                    <a:pt x="0" y="630"/>
                  </a:cubicBezTo>
                  <a:cubicBezTo>
                    <a:pt x="0" y="975"/>
                    <a:pt x="285" y="1259"/>
                    <a:pt x="650" y="1259"/>
                  </a:cubicBezTo>
                  <a:cubicBezTo>
                    <a:pt x="995" y="1259"/>
                    <a:pt x="1279" y="975"/>
                    <a:pt x="1279" y="630"/>
                  </a:cubicBezTo>
                  <a:cubicBezTo>
                    <a:pt x="1279" y="285"/>
                    <a:pt x="995"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7"/>
            <p:cNvSpPr/>
            <p:nvPr/>
          </p:nvSpPr>
          <p:spPr>
            <a:xfrm>
              <a:off x="4400078" y="1963351"/>
              <a:ext cx="25869" cy="25869"/>
            </a:xfrm>
            <a:custGeom>
              <a:avLst/>
              <a:gdLst/>
              <a:ahLst/>
              <a:cxnLst/>
              <a:rect l="l" t="t" r="r" b="b"/>
              <a:pathLst>
                <a:path w="1280" h="1280" extrusionOk="0">
                  <a:moveTo>
                    <a:pt x="650" y="1"/>
                  </a:moveTo>
                  <a:cubicBezTo>
                    <a:pt x="285" y="1"/>
                    <a:pt x="0" y="285"/>
                    <a:pt x="0" y="630"/>
                  </a:cubicBezTo>
                  <a:cubicBezTo>
                    <a:pt x="0" y="995"/>
                    <a:pt x="285" y="1279"/>
                    <a:pt x="650" y="1279"/>
                  </a:cubicBezTo>
                  <a:cubicBezTo>
                    <a:pt x="995" y="1279"/>
                    <a:pt x="1279" y="995"/>
                    <a:pt x="1279" y="630"/>
                  </a:cubicBezTo>
                  <a:cubicBezTo>
                    <a:pt x="1279" y="285"/>
                    <a:pt x="995" y="1"/>
                    <a:pt x="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7"/>
            <p:cNvSpPr/>
            <p:nvPr/>
          </p:nvSpPr>
          <p:spPr>
            <a:xfrm>
              <a:off x="4488274" y="2041301"/>
              <a:ext cx="25444" cy="25444"/>
            </a:xfrm>
            <a:custGeom>
              <a:avLst/>
              <a:gdLst/>
              <a:ahLst/>
              <a:cxnLst/>
              <a:rect l="l" t="t" r="r" b="b"/>
              <a:pathLst>
                <a:path w="1259" h="1259" extrusionOk="0">
                  <a:moveTo>
                    <a:pt x="630" y="0"/>
                  </a:moveTo>
                  <a:cubicBezTo>
                    <a:pt x="285" y="0"/>
                    <a:pt x="0" y="284"/>
                    <a:pt x="0" y="629"/>
                  </a:cubicBezTo>
                  <a:cubicBezTo>
                    <a:pt x="0" y="974"/>
                    <a:pt x="285" y="1259"/>
                    <a:pt x="630" y="1259"/>
                  </a:cubicBezTo>
                  <a:cubicBezTo>
                    <a:pt x="975" y="1259"/>
                    <a:pt x="1259" y="974"/>
                    <a:pt x="1259" y="629"/>
                  </a:cubicBezTo>
                  <a:cubicBezTo>
                    <a:pt x="1259" y="284"/>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7"/>
            <p:cNvSpPr/>
            <p:nvPr/>
          </p:nvSpPr>
          <p:spPr>
            <a:xfrm>
              <a:off x="4425926" y="1989200"/>
              <a:ext cx="150160" cy="129647"/>
            </a:xfrm>
            <a:custGeom>
              <a:avLst/>
              <a:gdLst/>
              <a:ahLst/>
              <a:cxnLst/>
              <a:rect l="l" t="t" r="r" b="b"/>
              <a:pathLst>
                <a:path w="7430" h="6415" extrusionOk="0">
                  <a:moveTo>
                    <a:pt x="3715" y="1299"/>
                  </a:moveTo>
                  <a:cubicBezTo>
                    <a:pt x="4770" y="1299"/>
                    <a:pt x="5623" y="2152"/>
                    <a:pt x="5623" y="3207"/>
                  </a:cubicBezTo>
                  <a:cubicBezTo>
                    <a:pt x="5623" y="4243"/>
                    <a:pt x="4770" y="5115"/>
                    <a:pt x="3715" y="5115"/>
                  </a:cubicBezTo>
                  <a:cubicBezTo>
                    <a:pt x="2659" y="5115"/>
                    <a:pt x="1807" y="4243"/>
                    <a:pt x="1807" y="3207"/>
                  </a:cubicBezTo>
                  <a:cubicBezTo>
                    <a:pt x="1807" y="2152"/>
                    <a:pt x="2659" y="1299"/>
                    <a:pt x="3715" y="1299"/>
                  </a:cubicBezTo>
                  <a:close/>
                  <a:moveTo>
                    <a:pt x="1157" y="0"/>
                  </a:moveTo>
                  <a:cubicBezTo>
                    <a:pt x="954" y="528"/>
                    <a:pt x="528" y="954"/>
                    <a:pt x="0" y="1157"/>
                  </a:cubicBezTo>
                  <a:lnTo>
                    <a:pt x="0" y="5257"/>
                  </a:lnTo>
                  <a:cubicBezTo>
                    <a:pt x="528" y="5440"/>
                    <a:pt x="954" y="5866"/>
                    <a:pt x="1157" y="6414"/>
                  </a:cubicBezTo>
                  <a:lnTo>
                    <a:pt x="6293" y="6414"/>
                  </a:lnTo>
                  <a:cubicBezTo>
                    <a:pt x="6475" y="5866"/>
                    <a:pt x="6901" y="5440"/>
                    <a:pt x="7429" y="5257"/>
                  </a:cubicBezTo>
                  <a:lnTo>
                    <a:pt x="7429" y="1157"/>
                  </a:lnTo>
                  <a:cubicBezTo>
                    <a:pt x="6901" y="954"/>
                    <a:pt x="6475" y="528"/>
                    <a:pt x="6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7"/>
            <p:cNvSpPr/>
            <p:nvPr/>
          </p:nvSpPr>
          <p:spPr>
            <a:xfrm>
              <a:off x="4576470" y="2118827"/>
              <a:ext cx="25444" cy="25444"/>
            </a:xfrm>
            <a:custGeom>
              <a:avLst/>
              <a:gdLst/>
              <a:ahLst/>
              <a:cxnLst/>
              <a:rect l="l" t="t" r="r" b="b"/>
              <a:pathLst>
                <a:path w="1259" h="1259" extrusionOk="0">
                  <a:moveTo>
                    <a:pt x="630" y="0"/>
                  </a:moveTo>
                  <a:cubicBezTo>
                    <a:pt x="285" y="0"/>
                    <a:pt x="0" y="285"/>
                    <a:pt x="0" y="630"/>
                  </a:cubicBezTo>
                  <a:cubicBezTo>
                    <a:pt x="0" y="975"/>
                    <a:pt x="285" y="1259"/>
                    <a:pt x="630" y="1259"/>
                  </a:cubicBezTo>
                  <a:cubicBezTo>
                    <a:pt x="975" y="1259"/>
                    <a:pt x="1259" y="975"/>
                    <a:pt x="1259" y="630"/>
                  </a:cubicBezTo>
                  <a:cubicBezTo>
                    <a:pt x="1259" y="285"/>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7"/>
            <p:cNvSpPr/>
            <p:nvPr/>
          </p:nvSpPr>
          <p:spPr>
            <a:xfrm>
              <a:off x="4576470" y="1963351"/>
              <a:ext cx="25444" cy="25869"/>
            </a:xfrm>
            <a:custGeom>
              <a:avLst/>
              <a:gdLst/>
              <a:ahLst/>
              <a:cxnLst/>
              <a:rect l="l" t="t" r="r" b="b"/>
              <a:pathLst>
                <a:path w="1259" h="1280" extrusionOk="0">
                  <a:moveTo>
                    <a:pt x="630" y="1"/>
                  </a:moveTo>
                  <a:cubicBezTo>
                    <a:pt x="285" y="1"/>
                    <a:pt x="0" y="285"/>
                    <a:pt x="0" y="630"/>
                  </a:cubicBezTo>
                  <a:lnTo>
                    <a:pt x="0" y="650"/>
                  </a:lnTo>
                  <a:cubicBezTo>
                    <a:pt x="0" y="995"/>
                    <a:pt x="285" y="1279"/>
                    <a:pt x="630" y="1279"/>
                  </a:cubicBezTo>
                  <a:cubicBezTo>
                    <a:pt x="975" y="1279"/>
                    <a:pt x="1259" y="995"/>
                    <a:pt x="1259" y="630"/>
                  </a:cubicBezTo>
                  <a:cubicBezTo>
                    <a:pt x="1259" y="285"/>
                    <a:pt x="97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7"/>
            <p:cNvSpPr/>
            <p:nvPr/>
          </p:nvSpPr>
          <p:spPr>
            <a:xfrm>
              <a:off x="4342641" y="1770972"/>
              <a:ext cx="437324" cy="437708"/>
            </a:xfrm>
            <a:custGeom>
              <a:avLst/>
              <a:gdLst/>
              <a:ahLst/>
              <a:cxnLst/>
              <a:rect l="l" t="t" r="r" b="b"/>
              <a:pathLst>
                <a:path w="21639" h="21658" extrusionOk="0">
                  <a:moveTo>
                    <a:pt x="2558" y="1908"/>
                  </a:moveTo>
                  <a:cubicBezTo>
                    <a:pt x="2903" y="1908"/>
                    <a:pt x="3188" y="2192"/>
                    <a:pt x="3188" y="2537"/>
                  </a:cubicBezTo>
                  <a:cubicBezTo>
                    <a:pt x="3188" y="2903"/>
                    <a:pt x="2903" y="3187"/>
                    <a:pt x="2558" y="3187"/>
                  </a:cubicBezTo>
                  <a:cubicBezTo>
                    <a:pt x="2213" y="3187"/>
                    <a:pt x="1929" y="2903"/>
                    <a:pt x="1929" y="2537"/>
                  </a:cubicBezTo>
                  <a:cubicBezTo>
                    <a:pt x="1929" y="2192"/>
                    <a:pt x="2213" y="1908"/>
                    <a:pt x="2558" y="1908"/>
                  </a:cubicBezTo>
                  <a:close/>
                  <a:moveTo>
                    <a:pt x="5096" y="1908"/>
                  </a:moveTo>
                  <a:cubicBezTo>
                    <a:pt x="5441" y="1908"/>
                    <a:pt x="5725" y="2192"/>
                    <a:pt x="5725" y="2537"/>
                  </a:cubicBezTo>
                  <a:cubicBezTo>
                    <a:pt x="5725" y="2903"/>
                    <a:pt x="5441" y="3187"/>
                    <a:pt x="5096" y="3187"/>
                  </a:cubicBezTo>
                  <a:cubicBezTo>
                    <a:pt x="4750" y="3187"/>
                    <a:pt x="4466" y="2903"/>
                    <a:pt x="4466" y="2537"/>
                  </a:cubicBezTo>
                  <a:cubicBezTo>
                    <a:pt x="4466" y="2192"/>
                    <a:pt x="4750" y="1908"/>
                    <a:pt x="5096" y="1908"/>
                  </a:cubicBezTo>
                  <a:close/>
                  <a:moveTo>
                    <a:pt x="7633" y="1908"/>
                  </a:moveTo>
                  <a:cubicBezTo>
                    <a:pt x="7978" y="1908"/>
                    <a:pt x="8262" y="2192"/>
                    <a:pt x="8262" y="2537"/>
                  </a:cubicBezTo>
                  <a:cubicBezTo>
                    <a:pt x="8262" y="2903"/>
                    <a:pt x="7978" y="3187"/>
                    <a:pt x="7633" y="3187"/>
                  </a:cubicBezTo>
                  <a:cubicBezTo>
                    <a:pt x="7288" y="3187"/>
                    <a:pt x="7004" y="2903"/>
                    <a:pt x="7004" y="2537"/>
                  </a:cubicBezTo>
                  <a:cubicBezTo>
                    <a:pt x="7004" y="2192"/>
                    <a:pt x="7288" y="1908"/>
                    <a:pt x="7633" y="1908"/>
                  </a:cubicBezTo>
                  <a:close/>
                  <a:moveTo>
                    <a:pt x="630" y="0"/>
                  </a:moveTo>
                  <a:cubicBezTo>
                    <a:pt x="285" y="0"/>
                    <a:pt x="1" y="284"/>
                    <a:pt x="1" y="629"/>
                  </a:cubicBezTo>
                  <a:lnTo>
                    <a:pt x="1" y="5074"/>
                  </a:lnTo>
                  <a:lnTo>
                    <a:pt x="8668" y="5074"/>
                  </a:lnTo>
                  <a:cubicBezTo>
                    <a:pt x="9094" y="5074"/>
                    <a:pt x="9520" y="4932"/>
                    <a:pt x="9845" y="4668"/>
                  </a:cubicBezTo>
                  <a:lnTo>
                    <a:pt x="10657" y="4019"/>
                  </a:lnTo>
                  <a:cubicBezTo>
                    <a:pt x="11165" y="3613"/>
                    <a:pt x="11794" y="3390"/>
                    <a:pt x="12443" y="3390"/>
                  </a:cubicBezTo>
                  <a:lnTo>
                    <a:pt x="21638" y="3390"/>
                  </a:lnTo>
                  <a:lnTo>
                    <a:pt x="21638" y="629"/>
                  </a:lnTo>
                  <a:cubicBezTo>
                    <a:pt x="21638" y="284"/>
                    <a:pt x="21354" y="0"/>
                    <a:pt x="21009" y="0"/>
                  </a:cubicBezTo>
                  <a:close/>
                  <a:moveTo>
                    <a:pt x="12200" y="8261"/>
                  </a:moveTo>
                  <a:cubicBezTo>
                    <a:pt x="13255" y="8261"/>
                    <a:pt x="14108" y="9114"/>
                    <a:pt x="14108" y="10149"/>
                  </a:cubicBezTo>
                  <a:cubicBezTo>
                    <a:pt x="14108" y="10981"/>
                    <a:pt x="13560" y="11691"/>
                    <a:pt x="12829" y="11955"/>
                  </a:cubicBezTo>
                  <a:lnTo>
                    <a:pt x="12829" y="16055"/>
                  </a:lnTo>
                  <a:cubicBezTo>
                    <a:pt x="13560" y="16299"/>
                    <a:pt x="14108" y="17009"/>
                    <a:pt x="14108" y="17842"/>
                  </a:cubicBezTo>
                  <a:cubicBezTo>
                    <a:pt x="14108" y="18897"/>
                    <a:pt x="13255" y="19750"/>
                    <a:pt x="12200" y="19750"/>
                  </a:cubicBezTo>
                  <a:cubicBezTo>
                    <a:pt x="11367" y="19750"/>
                    <a:pt x="10657" y="19222"/>
                    <a:pt x="10414" y="18471"/>
                  </a:cubicBezTo>
                  <a:lnTo>
                    <a:pt x="5278" y="18471"/>
                  </a:lnTo>
                  <a:cubicBezTo>
                    <a:pt x="5014" y="19222"/>
                    <a:pt x="4304" y="19750"/>
                    <a:pt x="3492" y="19750"/>
                  </a:cubicBezTo>
                  <a:cubicBezTo>
                    <a:pt x="2437" y="19750"/>
                    <a:pt x="1584" y="18897"/>
                    <a:pt x="1584" y="17842"/>
                  </a:cubicBezTo>
                  <a:cubicBezTo>
                    <a:pt x="1584" y="17009"/>
                    <a:pt x="2112" y="16319"/>
                    <a:pt x="2842" y="16055"/>
                  </a:cubicBezTo>
                  <a:lnTo>
                    <a:pt x="2842" y="11955"/>
                  </a:lnTo>
                  <a:cubicBezTo>
                    <a:pt x="2112" y="11691"/>
                    <a:pt x="1584" y="10981"/>
                    <a:pt x="1584" y="10149"/>
                  </a:cubicBezTo>
                  <a:cubicBezTo>
                    <a:pt x="1584" y="9114"/>
                    <a:pt x="2437" y="8261"/>
                    <a:pt x="3492" y="8261"/>
                  </a:cubicBezTo>
                  <a:cubicBezTo>
                    <a:pt x="4304" y="8261"/>
                    <a:pt x="5014" y="8789"/>
                    <a:pt x="5278" y="9520"/>
                  </a:cubicBezTo>
                  <a:lnTo>
                    <a:pt x="10414" y="9520"/>
                  </a:lnTo>
                  <a:cubicBezTo>
                    <a:pt x="10657" y="8789"/>
                    <a:pt x="11367" y="8261"/>
                    <a:pt x="12200" y="8261"/>
                  </a:cubicBezTo>
                  <a:close/>
                  <a:moveTo>
                    <a:pt x="12443" y="4668"/>
                  </a:moveTo>
                  <a:cubicBezTo>
                    <a:pt x="12078" y="4668"/>
                    <a:pt x="11733" y="4790"/>
                    <a:pt x="11449" y="5014"/>
                  </a:cubicBezTo>
                  <a:lnTo>
                    <a:pt x="10637" y="5663"/>
                  </a:lnTo>
                  <a:cubicBezTo>
                    <a:pt x="10089" y="6110"/>
                    <a:pt x="9378" y="6353"/>
                    <a:pt x="8668" y="6353"/>
                  </a:cubicBezTo>
                  <a:lnTo>
                    <a:pt x="1" y="6353"/>
                  </a:lnTo>
                  <a:lnTo>
                    <a:pt x="1" y="21028"/>
                  </a:lnTo>
                  <a:cubicBezTo>
                    <a:pt x="1" y="21373"/>
                    <a:pt x="285" y="21658"/>
                    <a:pt x="630" y="21658"/>
                  </a:cubicBezTo>
                  <a:lnTo>
                    <a:pt x="15691" y="21658"/>
                  </a:lnTo>
                  <a:lnTo>
                    <a:pt x="15691" y="16340"/>
                  </a:lnTo>
                  <a:cubicBezTo>
                    <a:pt x="15691" y="15974"/>
                    <a:pt x="15975" y="15690"/>
                    <a:pt x="16320" y="15690"/>
                  </a:cubicBezTo>
                  <a:lnTo>
                    <a:pt x="21638" y="15690"/>
                  </a:lnTo>
                  <a:lnTo>
                    <a:pt x="21638" y="4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7"/>
            <p:cNvSpPr/>
            <p:nvPr/>
          </p:nvSpPr>
          <p:spPr>
            <a:xfrm>
              <a:off x="4685180" y="2113896"/>
              <a:ext cx="94785" cy="94785"/>
            </a:xfrm>
            <a:custGeom>
              <a:avLst/>
              <a:gdLst/>
              <a:ahLst/>
              <a:cxnLst/>
              <a:rect l="l" t="t" r="r" b="b"/>
              <a:pathLst>
                <a:path w="4690" h="4690" extrusionOk="0">
                  <a:moveTo>
                    <a:pt x="0" y="1"/>
                  </a:moveTo>
                  <a:lnTo>
                    <a:pt x="0" y="4690"/>
                  </a:lnTo>
                  <a:cubicBezTo>
                    <a:pt x="183" y="4690"/>
                    <a:pt x="345" y="4608"/>
                    <a:pt x="447" y="4507"/>
                  </a:cubicBezTo>
                  <a:lnTo>
                    <a:pt x="4506" y="447"/>
                  </a:lnTo>
                  <a:cubicBezTo>
                    <a:pt x="4628" y="326"/>
                    <a:pt x="4689" y="163"/>
                    <a:pt x="4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9" name="Google Shape;1119;p47"/>
          <p:cNvSpPr/>
          <p:nvPr/>
        </p:nvSpPr>
        <p:spPr>
          <a:xfrm>
            <a:off x="8330113" y="16670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7"/>
          <p:cNvSpPr/>
          <p:nvPr/>
        </p:nvSpPr>
        <p:spPr>
          <a:xfrm rot="-1685758">
            <a:off x="7763353" y="13199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7"/>
          <p:cNvSpPr/>
          <p:nvPr/>
        </p:nvSpPr>
        <p:spPr>
          <a:xfrm rot="7201932">
            <a:off x="8122562" y="7665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7"/>
          <p:cNvSpPr/>
          <p:nvPr/>
        </p:nvSpPr>
        <p:spPr>
          <a:xfrm>
            <a:off x="6822013" y="815985"/>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7"/>
          <p:cNvSpPr/>
          <p:nvPr/>
        </p:nvSpPr>
        <p:spPr>
          <a:xfrm>
            <a:off x="2209601" y="42536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124" name="Google Shape;1124;p47"/>
          <p:cNvSpPr/>
          <p:nvPr/>
        </p:nvSpPr>
        <p:spPr>
          <a:xfrm>
            <a:off x="6333513" y="12051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5" name="Google Shape;1125;p4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126" name="Google Shape;1126;p4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127" name="Google Shape;1127;p4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1128" name="Google Shape;1128;p47"/>
          <p:cNvSpPr/>
          <p:nvPr/>
        </p:nvSpPr>
        <p:spPr>
          <a:xfrm>
            <a:off x="722238" y="41167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rot="-1685758">
            <a:off x="1243591" y="4384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133" name="Google Shape;1133;p4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134" name="Google Shape;1134;p47">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135" name="Google Shape;1135;p47"/>
          <p:cNvGrpSpPr/>
          <p:nvPr/>
        </p:nvGrpSpPr>
        <p:grpSpPr>
          <a:xfrm>
            <a:off x="706038" y="312972"/>
            <a:ext cx="140222" cy="140409"/>
            <a:chOff x="2741000" y="199475"/>
            <a:chExt cx="191953" cy="192210"/>
          </a:xfrm>
        </p:grpSpPr>
        <p:sp>
          <p:nvSpPr>
            <p:cNvPr id="1136" name="Google Shape;1136;p4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7">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a:off x="1725013" y="40884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0"/>
          <p:cNvSpPr/>
          <p:nvPr/>
        </p:nvSpPr>
        <p:spPr>
          <a:xfrm>
            <a:off x="2393529" y="3436100"/>
            <a:ext cx="46818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14358" y="1460414"/>
            <a:ext cx="1367281" cy="13671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txBox="1">
            <a:spLocks noGrp="1"/>
          </p:cNvSpPr>
          <p:nvPr>
            <p:ph type="title"/>
          </p:nvPr>
        </p:nvSpPr>
        <p:spPr>
          <a:xfrm>
            <a:off x="4610388" y="1537271"/>
            <a:ext cx="2122090" cy="174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sz="7200" dirty="0">
                <a:solidFill>
                  <a:schemeClr val="lt2"/>
                </a:solidFill>
              </a:rPr>
              <a:t>             </a:t>
            </a:r>
          </a:p>
          <a:p>
            <a:pPr marL="0" lvl="0" indent="0" algn="l" rtl="0">
              <a:spcBef>
                <a:spcPts val="0"/>
              </a:spcBef>
              <a:spcAft>
                <a:spcPts val="0"/>
              </a:spcAft>
              <a:buNone/>
            </a:pPr>
            <a:r>
              <a:rPr lang="en-ID" sz="7200" dirty="0">
                <a:solidFill>
                  <a:schemeClr val="lt2"/>
                </a:solidFill>
              </a:rPr>
              <a:t>data</a:t>
            </a:r>
            <a:endParaRPr lang="en-ID" sz="7200" dirty="0"/>
          </a:p>
        </p:txBody>
      </p:sp>
      <p:sp>
        <p:nvSpPr>
          <p:cNvPr id="647" name="Google Shape;647;p40"/>
          <p:cNvSpPr txBox="1">
            <a:spLocks noGrp="1"/>
          </p:cNvSpPr>
          <p:nvPr>
            <p:ph type="subTitle" idx="1"/>
          </p:nvPr>
        </p:nvSpPr>
        <p:spPr>
          <a:xfrm>
            <a:off x="2431100" y="3530450"/>
            <a:ext cx="45804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Menganalasis Data</a:t>
            </a:r>
            <a:endParaRPr dirty="0"/>
          </a:p>
        </p:txBody>
      </p:sp>
      <p:sp>
        <p:nvSpPr>
          <p:cNvPr id="648" name="Google Shape;648;p40"/>
          <p:cNvSpPr txBox="1">
            <a:spLocks noGrp="1"/>
          </p:cNvSpPr>
          <p:nvPr>
            <p:ph type="title" idx="2"/>
          </p:nvPr>
        </p:nvSpPr>
        <p:spPr>
          <a:xfrm>
            <a:off x="714300" y="1764027"/>
            <a:ext cx="1367400" cy="7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49" name="Google Shape;649;p40"/>
          <p:cNvSpPr/>
          <p:nvPr/>
        </p:nvSpPr>
        <p:spPr>
          <a:xfrm>
            <a:off x="2268304" y="1519019"/>
            <a:ext cx="2656393" cy="759900"/>
          </a:xfrm>
          <a:prstGeom prst="rect">
            <a:avLst/>
          </a:prstGeom>
        </p:spPr>
        <p:txBody>
          <a:bodyPr>
            <a:prstTxWarp prst="textPlain">
              <a:avLst/>
            </a:prstTxWarp>
          </a:bodyPr>
          <a:lstStyle/>
          <a:p>
            <a:pPr lvl="0" algn="ctr"/>
            <a:r>
              <a:rPr lang="en-US" b="0" i="0" dirty="0">
                <a:ln w="9525" cap="flat" cmpd="sng">
                  <a:solidFill>
                    <a:schemeClr val="dk1"/>
                  </a:solidFill>
                  <a:prstDash val="solid"/>
                  <a:round/>
                  <a:headEnd type="none" w="sm" len="sm"/>
                  <a:tailEnd type="none" w="sm" len="sm"/>
                </a:ln>
                <a:noFill/>
                <a:latin typeface="Bebas Neue"/>
              </a:rPr>
              <a:t>analyze</a:t>
            </a:r>
            <a:endParaRPr b="0" i="0" dirty="0">
              <a:ln w="9525" cap="flat" cmpd="sng">
                <a:solidFill>
                  <a:schemeClr val="dk1"/>
                </a:solidFill>
                <a:prstDash val="solid"/>
                <a:round/>
                <a:headEnd type="none" w="sm" len="sm"/>
                <a:tailEnd type="none" w="sm" len="sm"/>
              </a:ln>
              <a:noFill/>
              <a:latin typeface="Bebas Neue"/>
            </a:endParaRPr>
          </a:p>
        </p:txBody>
      </p:sp>
      <p:sp>
        <p:nvSpPr>
          <p:cNvPr id="650" name="Google Shape;650;p4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651" name="Google Shape;651;p40"/>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10100" y="22614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30067" y="316681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1567052" y="42553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172564" y="318271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0"/>
          <p:cNvSpPr/>
          <p:nvPr/>
        </p:nvSpPr>
        <p:spPr>
          <a:xfrm rot="7198898">
            <a:off x="7185962" y="11888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rot="7201932">
            <a:off x="771379" y="37615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rot="-1685758">
            <a:off x="1428932" y="38078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32086" y="36930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70" name="Google Shape;670;p4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71" name="Google Shape;671;p40">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0">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549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3"/>
          <p:cNvSpPr txBox="1">
            <a:spLocks noGrp="1"/>
          </p:cNvSpPr>
          <p:nvPr>
            <p:ph type="title"/>
          </p:nvPr>
        </p:nvSpPr>
        <p:spPr>
          <a:xfrm>
            <a:off x="5245394" y="2268900"/>
            <a:ext cx="3101154"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D</a:t>
            </a:r>
            <a:r>
              <a:rPr lang="en" dirty="0"/>
              <a:t>ata exploration</a:t>
            </a:r>
            <a:endParaRPr dirty="0"/>
          </a:p>
        </p:txBody>
      </p:sp>
      <p:sp>
        <p:nvSpPr>
          <p:cNvPr id="796" name="Google Shape;796;p4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863" name="Google Shape;863;p4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866" name="Google Shape;866;p4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867" name="Google Shape;867;p4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868" name="Google Shape;868;p43"/>
          <p:cNvGrpSpPr/>
          <p:nvPr/>
        </p:nvGrpSpPr>
        <p:grpSpPr>
          <a:xfrm>
            <a:off x="706038" y="312972"/>
            <a:ext cx="140222" cy="140409"/>
            <a:chOff x="2741000" y="199475"/>
            <a:chExt cx="191953" cy="192210"/>
          </a:xfrm>
        </p:grpSpPr>
        <p:sp>
          <p:nvSpPr>
            <p:cNvPr id="869" name="Google Shape;869;p4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3"/>
          <p:cNvGrpSpPr/>
          <p:nvPr/>
        </p:nvGrpSpPr>
        <p:grpSpPr>
          <a:xfrm>
            <a:off x="7217651" y="962729"/>
            <a:ext cx="858975" cy="300968"/>
            <a:chOff x="2271950" y="2722775"/>
            <a:chExt cx="575875" cy="201775"/>
          </a:xfrm>
        </p:grpSpPr>
        <p:sp>
          <p:nvSpPr>
            <p:cNvPr id="883" name="Google Shape;883;p4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43"/>
          <p:cNvSpPr/>
          <p:nvPr/>
        </p:nvSpPr>
        <p:spPr>
          <a:xfrm>
            <a:off x="8076613" y="6843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6658639" y="962736"/>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6012987" y="751315"/>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6872963" y="7861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Diagram 1">
            <a:extLst>
              <a:ext uri="{FF2B5EF4-FFF2-40B4-BE49-F238E27FC236}">
                <a16:creationId xmlns:a16="http://schemas.microsoft.com/office/drawing/2014/main" id="{674DD4BD-9871-A15A-CE94-C9D7C02FC815}"/>
              </a:ext>
            </a:extLst>
          </p:cNvPr>
          <p:cNvGraphicFramePr/>
          <p:nvPr>
            <p:extLst>
              <p:ext uri="{D42A27DB-BD31-4B8C-83A1-F6EECF244321}">
                <p14:modId xmlns:p14="http://schemas.microsoft.com/office/powerpoint/2010/main" val="3181682269"/>
              </p:ext>
            </p:extLst>
          </p:nvPr>
        </p:nvGraphicFramePr>
        <p:xfrm>
          <a:off x="148934" y="832162"/>
          <a:ext cx="4803056" cy="35235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3"/>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analyze</a:t>
            </a:r>
            <a:endParaRPr dirty="0"/>
          </a:p>
        </p:txBody>
      </p:sp>
      <p:sp>
        <p:nvSpPr>
          <p:cNvPr id="796" name="Google Shape;796;p4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857" name="Google Shape;857;p43"/>
          <p:cNvSpPr txBox="1"/>
          <p:nvPr/>
        </p:nvSpPr>
        <p:spPr>
          <a:xfrm>
            <a:off x="5491950" y="1457700"/>
            <a:ext cx="19743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D" sz="2400" dirty="0">
                <a:solidFill>
                  <a:schemeClr val="dk1"/>
                </a:solidFill>
                <a:latin typeface="Bebas Neue"/>
                <a:ea typeface="Bebas Neue"/>
                <a:cs typeface="Bebas Neue"/>
                <a:sym typeface="Bebas Neue"/>
              </a:rPr>
              <a:t>D</a:t>
            </a:r>
            <a:r>
              <a:rPr lang="en" sz="2400" dirty="0">
                <a:solidFill>
                  <a:schemeClr val="dk1"/>
                </a:solidFill>
                <a:latin typeface="Bebas Neue"/>
                <a:ea typeface="Bebas Neue"/>
                <a:cs typeface="Bebas Neue"/>
                <a:sym typeface="Bebas Neue"/>
              </a:rPr>
              <a:t>ata set</a:t>
            </a:r>
            <a:endParaRPr sz="2400" dirty="0">
              <a:solidFill>
                <a:schemeClr val="dk1"/>
              </a:solidFill>
              <a:latin typeface="Bebas Neue"/>
              <a:ea typeface="Bebas Neue"/>
              <a:cs typeface="Bebas Neue"/>
              <a:sym typeface="Bebas Neue"/>
            </a:endParaRPr>
          </a:p>
        </p:txBody>
      </p:sp>
      <p:sp>
        <p:nvSpPr>
          <p:cNvPr id="858" name="Google Shape;858;p43"/>
          <p:cNvSpPr txBox="1"/>
          <p:nvPr/>
        </p:nvSpPr>
        <p:spPr>
          <a:xfrm>
            <a:off x="5520951" y="1758259"/>
            <a:ext cx="1974300" cy="54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solidFill>
                  <a:schemeClr val="dk1"/>
                </a:solidFill>
                <a:latin typeface="Arimo"/>
                <a:ea typeface="Arimo"/>
                <a:cs typeface="Arimo"/>
                <a:sym typeface="Arimo"/>
              </a:rPr>
              <a:t>Data set yang diterima merupakan data dari ribuan tweet yang telah diberi label.</a:t>
            </a:r>
            <a:endParaRPr sz="1200" dirty="0">
              <a:solidFill>
                <a:schemeClr val="dk1"/>
              </a:solidFill>
              <a:latin typeface="Arimo"/>
              <a:ea typeface="Arimo"/>
              <a:cs typeface="Arimo"/>
              <a:sym typeface="Arimo"/>
            </a:endParaRPr>
          </a:p>
        </p:txBody>
      </p:sp>
      <p:sp>
        <p:nvSpPr>
          <p:cNvPr id="859" name="Google Shape;859;p43"/>
          <p:cNvSpPr/>
          <p:nvPr/>
        </p:nvSpPr>
        <p:spPr>
          <a:xfrm>
            <a:off x="7667699" y="1661549"/>
            <a:ext cx="762000" cy="7620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lt1"/>
              </a:solidFill>
              <a:latin typeface="Bebas Neue"/>
              <a:ea typeface="Bebas Neue"/>
              <a:cs typeface="Bebas Neue"/>
              <a:sym typeface="Bebas Neue"/>
            </a:endParaRPr>
          </a:p>
        </p:txBody>
      </p:sp>
      <p:sp>
        <p:nvSpPr>
          <p:cNvPr id="860" name="Google Shape;860;p43"/>
          <p:cNvSpPr txBox="1"/>
          <p:nvPr/>
        </p:nvSpPr>
        <p:spPr>
          <a:xfrm>
            <a:off x="5287128" y="2866785"/>
            <a:ext cx="2120147"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dirty="0">
                <a:solidFill>
                  <a:schemeClr val="dk1"/>
                </a:solidFill>
                <a:latin typeface="Bebas Neue"/>
                <a:ea typeface="Bebas Neue"/>
                <a:cs typeface="Bebas Neue"/>
                <a:sym typeface="Bebas Neue"/>
              </a:rPr>
              <a:t>13.169 data tweet</a:t>
            </a:r>
            <a:endParaRPr sz="2400" dirty="0">
              <a:solidFill>
                <a:schemeClr val="dk1"/>
              </a:solidFill>
              <a:latin typeface="Bebas Neue"/>
              <a:ea typeface="Bebas Neue"/>
              <a:cs typeface="Bebas Neue"/>
              <a:sym typeface="Bebas Neue"/>
            </a:endParaRPr>
          </a:p>
        </p:txBody>
      </p:sp>
      <p:sp>
        <p:nvSpPr>
          <p:cNvPr id="861" name="Google Shape;861;p43"/>
          <p:cNvSpPr txBox="1"/>
          <p:nvPr/>
        </p:nvSpPr>
        <p:spPr>
          <a:xfrm>
            <a:off x="5432975" y="3179450"/>
            <a:ext cx="1974300" cy="54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solidFill>
                  <a:schemeClr val="dk1"/>
                </a:solidFill>
                <a:latin typeface="Arimo"/>
                <a:ea typeface="Arimo"/>
                <a:cs typeface="Arimo"/>
                <a:sym typeface="Arimo"/>
              </a:rPr>
              <a:t>Total keseluruhan data twet yang akan di analisis berjumlah 13.169 data. </a:t>
            </a:r>
            <a:endParaRPr sz="1100" dirty="0">
              <a:solidFill>
                <a:schemeClr val="dk1"/>
              </a:solidFill>
              <a:latin typeface="Arimo"/>
              <a:ea typeface="Arimo"/>
              <a:cs typeface="Arimo"/>
              <a:sym typeface="Arimo"/>
            </a:endParaRPr>
          </a:p>
        </p:txBody>
      </p:sp>
      <p:sp>
        <p:nvSpPr>
          <p:cNvPr id="862" name="Google Shape;862;p43"/>
          <p:cNvSpPr/>
          <p:nvPr/>
        </p:nvSpPr>
        <p:spPr>
          <a:xfrm>
            <a:off x="7722107" y="3090059"/>
            <a:ext cx="762000" cy="762000"/>
          </a:xfrm>
          <a:prstGeom prst="ellipse">
            <a:avLst/>
          </a:prstGeom>
          <a:gradFill>
            <a:gsLst>
              <a:gs pos="0">
                <a:schemeClr val="accent2">
                  <a:alpha val="59820"/>
                </a:schemeClr>
              </a:gs>
              <a:gs pos="100000">
                <a:schemeClr val="dk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lt1"/>
              </a:solidFill>
              <a:latin typeface="Bebas Neue"/>
              <a:ea typeface="Bebas Neue"/>
              <a:cs typeface="Bebas Neue"/>
              <a:sym typeface="Bebas Neue"/>
            </a:endParaRPr>
          </a:p>
        </p:txBody>
      </p:sp>
      <p:sp>
        <p:nvSpPr>
          <p:cNvPr id="863" name="Google Shape;863;p4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866" name="Google Shape;866;p4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867" name="Google Shape;867;p4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868" name="Google Shape;868;p43"/>
          <p:cNvGrpSpPr/>
          <p:nvPr/>
        </p:nvGrpSpPr>
        <p:grpSpPr>
          <a:xfrm>
            <a:off x="706038" y="312972"/>
            <a:ext cx="140222" cy="140409"/>
            <a:chOff x="2741000" y="199475"/>
            <a:chExt cx="191953" cy="192210"/>
          </a:xfrm>
        </p:grpSpPr>
        <p:sp>
          <p:nvSpPr>
            <p:cNvPr id="869" name="Google Shape;869;p4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3"/>
          <p:cNvGrpSpPr/>
          <p:nvPr/>
        </p:nvGrpSpPr>
        <p:grpSpPr>
          <a:xfrm>
            <a:off x="7217651" y="962729"/>
            <a:ext cx="858975" cy="300968"/>
            <a:chOff x="2271950" y="2722775"/>
            <a:chExt cx="575875" cy="201775"/>
          </a:xfrm>
        </p:grpSpPr>
        <p:sp>
          <p:nvSpPr>
            <p:cNvPr id="883" name="Google Shape;883;p4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43"/>
          <p:cNvSpPr/>
          <p:nvPr/>
        </p:nvSpPr>
        <p:spPr>
          <a:xfrm>
            <a:off x="8076613" y="6843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6658639" y="962736"/>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6012987" y="751315"/>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6872963" y="7861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08126F5-D562-FF85-EF19-2815876A9786}"/>
              </a:ext>
            </a:extLst>
          </p:cNvPr>
          <p:cNvPicPr>
            <a:picLocks noChangeAspect="1"/>
          </p:cNvPicPr>
          <p:nvPr/>
        </p:nvPicPr>
        <p:blipFill rotWithShape="1">
          <a:blip r:embed="rId7"/>
          <a:srcRect l="3870" t="18718" b="36925"/>
          <a:stretch/>
        </p:blipFill>
        <p:spPr>
          <a:xfrm>
            <a:off x="613407" y="1336080"/>
            <a:ext cx="5179884" cy="1344462"/>
          </a:xfrm>
          <a:prstGeom prst="rect">
            <a:avLst/>
          </a:prstGeom>
        </p:spPr>
      </p:pic>
      <p:grpSp>
        <p:nvGrpSpPr>
          <p:cNvPr id="6" name="Google Shape;10209;p89">
            <a:extLst>
              <a:ext uri="{FF2B5EF4-FFF2-40B4-BE49-F238E27FC236}">
                <a16:creationId xmlns:a16="http://schemas.microsoft.com/office/drawing/2014/main" id="{DC52A3A9-5207-189D-D031-D1BAD3BE4EF8}"/>
              </a:ext>
            </a:extLst>
          </p:cNvPr>
          <p:cNvGrpSpPr/>
          <p:nvPr/>
        </p:nvGrpSpPr>
        <p:grpSpPr>
          <a:xfrm>
            <a:off x="7894394" y="1808577"/>
            <a:ext cx="442373" cy="420775"/>
            <a:chOff x="-6690625" y="3631325"/>
            <a:chExt cx="307225" cy="292225"/>
          </a:xfrm>
        </p:grpSpPr>
        <p:sp>
          <p:nvSpPr>
            <p:cNvPr id="7" name="Google Shape;10210;p89">
              <a:extLst>
                <a:ext uri="{FF2B5EF4-FFF2-40B4-BE49-F238E27FC236}">
                  <a16:creationId xmlns:a16="http://schemas.microsoft.com/office/drawing/2014/main" id="{AD321CF3-E415-DE11-0FA7-5199FBD8B0CC}"/>
                </a:ext>
              </a:extLst>
            </p:cNvPr>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211;p89">
              <a:extLst>
                <a:ext uri="{FF2B5EF4-FFF2-40B4-BE49-F238E27FC236}">
                  <a16:creationId xmlns:a16="http://schemas.microsoft.com/office/drawing/2014/main" id="{D47175B4-5628-3451-AF73-8217D744BCAC}"/>
                </a:ext>
              </a:extLst>
            </p:cNvPr>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212;p89">
              <a:extLst>
                <a:ext uri="{FF2B5EF4-FFF2-40B4-BE49-F238E27FC236}">
                  <a16:creationId xmlns:a16="http://schemas.microsoft.com/office/drawing/2014/main" id="{3505AF24-BD2B-2CDC-E7AA-2D115E9AE81E}"/>
                </a:ext>
              </a:extLst>
            </p:cNvPr>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13;p89">
              <a:extLst>
                <a:ext uri="{FF2B5EF4-FFF2-40B4-BE49-F238E27FC236}">
                  <a16:creationId xmlns:a16="http://schemas.microsoft.com/office/drawing/2014/main" id="{478C2473-C48A-F4D6-AEE4-BCB7F292AFF8}"/>
                </a:ext>
              </a:extLst>
            </p:cNvPr>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214;p89">
              <a:extLst>
                <a:ext uri="{FF2B5EF4-FFF2-40B4-BE49-F238E27FC236}">
                  <a16:creationId xmlns:a16="http://schemas.microsoft.com/office/drawing/2014/main" id="{B99920C9-54E4-4DEB-F583-88034B90429C}"/>
                </a:ext>
              </a:extLst>
            </p:cNvPr>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556;p87">
            <a:extLst>
              <a:ext uri="{FF2B5EF4-FFF2-40B4-BE49-F238E27FC236}">
                <a16:creationId xmlns:a16="http://schemas.microsoft.com/office/drawing/2014/main" id="{DC5B3E26-791A-8383-95E5-FF9053DAFD8C}"/>
              </a:ext>
            </a:extLst>
          </p:cNvPr>
          <p:cNvGrpSpPr/>
          <p:nvPr/>
        </p:nvGrpSpPr>
        <p:grpSpPr>
          <a:xfrm>
            <a:off x="7907552" y="3293888"/>
            <a:ext cx="354341" cy="354341"/>
            <a:chOff x="-49027775" y="3183175"/>
            <a:chExt cx="299325" cy="299325"/>
          </a:xfrm>
        </p:grpSpPr>
        <p:sp>
          <p:nvSpPr>
            <p:cNvPr id="13" name="Google Shape;9557;p87">
              <a:extLst>
                <a:ext uri="{FF2B5EF4-FFF2-40B4-BE49-F238E27FC236}">
                  <a16:creationId xmlns:a16="http://schemas.microsoft.com/office/drawing/2014/main" id="{DFCC9CCF-3065-4EB2-5322-1ACEFDBD974D}"/>
                </a:ext>
              </a:extLst>
            </p:cNvPr>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558;p87">
              <a:extLst>
                <a:ext uri="{FF2B5EF4-FFF2-40B4-BE49-F238E27FC236}">
                  <a16:creationId xmlns:a16="http://schemas.microsoft.com/office/drawing/2014/main" id="{1B440A9F-FECE-48C2-2A87-A64D381013FB}"/>
                </a:ext>
              </a:extLst>
            </p:cNvPr>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559;p87">
              <a:extLst>
                <a:ext uri="{FF2B5EF4-FFF2-40B4-BE49-F238E27FC236}">
                  <a16:creationId xmlns:a16="http://schemas.microsoft.com/office/drawing/2014/main" id="{16F2348A-5221-8A11-0120-1B4B31519369}"/>
                </a:ext>
              </a:extLst>
            </p:cNvPr>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560;p87">
              <a:extLst>
                <a:ext uri="{FF2B5EF4-FFF2-40B4-BE49-F238E27FC236}">
                  <a16:creationId xmlns:a16="http://schemas.microsoft.com/office/drawing/2014/main" id="{06E3BB3D-8335-63DE-DD67-1FD9D7DD7F20}"/>
                </a:ext>
              </a:extLst>
            </p:cNvPr>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Picture 17">
            <a:extLst>
              <a:ext uri="{FF2B5EF4-FFF2-40B4-BE49-F238E27FC236}">
                <a16:creationId xmlns:a16="http://schemas.microsoft.com/office/drawing/2014/main" id="{4B14FC42-57E8-7991-8ACA-187D4AF687D4}"/>
              </a:ext>
            </a:extLst>
          </p:cNvPr>
          <p:cNvPicPr>
            <a:picLocks noChangeAspect="1"/>
          </p:cNvPicPr>
          <p:nvPr/>
        </p:nvPicPr>
        <p:blipFill rotWithShape="1">
          <a:blip r:embed="rId8"/>
          <a:srcRect l="49603" t="37279" r="3417" b="44264"/>
          <a:stretch/>
        </p:blipFill>
        <p:spPr>
          <a:xfrm>
            <a:off x="676357" y="2771302"/>
            <a:ext cx="4295939" cy="949348"/>
          </a:xfrm>
          <a:prstGeom prst="rect">
            <a:avLst/>
          </a:prstGeom>
        </p:spPr>
      </p:pic>
    </p:spTree>
    <p:extLst>
      <p:ext uri="{BB962C8B-B14F-4D97-AF65-F5344CB8AC3E}">
        <p14:creationId xmlns:p14="http://schemas.microsoft.com/office/powerpoint/2010/main" val="1415394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3"/>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analyze</a:t>
            </a:r>
            <a:endParaRPr dirty="0"/>
          </a:p>
        </p:txBody>
      </p:sp>
      <p:sp>
        <p:nvSpPr>
          <p:cNvPr id="796" name="Google Shape;796;p4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857" name="Google Shape;857;p43"/>
          <p:cNvSpPr txBox="1"/>
          <p:nvPr/>
        </p:nvSpPr>
        <p:spPr>
          <a:xfrm>
            <a:off x="1778930" y="1564564"/>
            <a:ext cx="2894250" cy="74971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800" dirty="0">
                <a:solidFill>
                  <a:schemeClr val="dk1"/>
                </a:solidFill>
                <a:latin typeface="Bebas Neue"/>
                <a:ea typeface="Bebas Neue"/>
                <a:cs typeface="Bebas Neue"/>
                <a:sym typeface="Bebas Neue"/>
              </a:rPr>
              <a:t>Cek 5 data </a:t>
            </a:r>
            <a:r>
              <a:rPr lang="en-US" sz="1800" dirty="0" err="1">
                <a:solidFill>
                  <a:schemeClr val="dk1"/>
                </a:solidFill>
                <a:latin typeface="Bebas Neue"/>
                <a:ea typeface="Bebas Neue"/>
                <a:cs typeface="Bebas Neue"/>
                <a:sym typeface="Bebas Neue"/>
              </a:rPr>
              <a:t>teratas</a:t>
            </a:r>
            <a:endParaRPr sz="1800" dirty="0">
              <a:solidFill>
                <a:schemeClr val="dk1"/>
              </a:solidFill>
              <a:latin typeface="Bebas Neue"/>
              <a:ea typeface="Bebas Neue"/>
              <a:cs typeface="Bebas Neue"/>
              <a:sym typeface="Bebas Neue"/>
            </a:endParaRPr>
          </a:p>
        </p:txBody>
      </p:sp>
      <p:sp>
        <p:nvSpPr>
          <p:cNvPr id="858" name="Google Shape;858;p43"/>
          <p:cNvSpPr txBox="1"/>
          <p:nvPr/>
        </p:nvSpPr>
        <p:spPr>
          <a:xfrm>
            <a:off x="5520951" y="1758259"/>
            <a:ext cx="1974300" cy="54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200" dirty="0">
              <a:solidFill>
                <a:schemeClr val="dk1"/>
              </a:solidFill>
              <a:latin typeface="Arimo"/>
              <a:ea typeface="Arimo"/>
              <a:cs typeface="Arimo"/>
              <a:sym typeface="Arimo"/>
            </a:endParaRPr>
          </a:p>
        </p:txBody>
      </p:sp>
      <p:sp>
        <p:nvSpPr>
          <p:cNvPr id="859" name="Google Shape;859;p43"/>
          <p:cNvSpPr/>
          <p:nvPr/>
        </p:nvSpPr>
        <p:spPr>
          <a:xfrm>
            <a:off x="826140" y="1552281"/>
            <a:ext cx="762000" cy="7620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lt1"/>
              </a:solidFill>
              <a:latin typeface="Bebas Neue"/>
              <a:ea typeface="Bebas Neue"/>
              <a:cs typeface="Bebas Neue"/>
              <a:sym typeface="Bebas Neue"/>
            </a:endParaRPr>
          </a:p>
        </p:txBody>
      </p:sp>
      <p:sp>
        <p:nvSpPr>
          <p:cNvPr id="863" name="Google Shape;863;p4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866" name="Google Shape;866;p4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867" name="Google Shape;867;p4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868" name="Google Shape;868;p43"/>
          <p:cNvGrpSpPr/>
          <p:nvPr/>
        </p:nvGrpSpPr>
        <p:grpSpPr>
          <a:xfrm>
            <a:off x="706038" y="312972"/>
            <a:ext cx="140222" cy="140409"/>
            <a:chOff x="2741000" y="199475"/>
            <a:chExt cx="191953" cy="192210"/>
          </a:xfrm>
        </p:grpSpPr>
        <p:sp>
          <p:nvSpPr>
            <p:cNvPr id="869" name="Google Shape;869;p4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3"/>
          <p:cNvGrpSpPr/>
          <p:nvPr/>
        </p:nvGrpSpPr>
        <p:grpSpPr>
          <a:xfrm>
            <a:off x="7217651" y="962729"/>
            <a:ext cx="858975" cy="300968"/>
            <a:chOff x="2271950" y="2722775"/>
            <a:chExt cx="575875" cy="201775"/>
          </a:xfrm>
        </p:grpSpPr>
        <p:sp>
          <p:nvSpPr>
            <p:cNvPr id="883" name="Google Shape;883;p4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43"/>
          <p:cNvSpPr/>
          <p:nvPr/>
        </p:nvSpPr>
        <p:spPr>
          <a:xfrm>
            <a:off x="8076613" y="6843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6658639" y="962736"/>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6012987" y="751315"/>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6872963" y="7861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0209;p89">
            <a:extLst>
              <a:ext uri="{FF2B5EF4-FFF2-40B4-BE49-F238E27FC236}">
                <a16:creationId xmlns:a16="http://schemas.microsoft.com/office/drawing/2014/main" id="{DC52A3A9-5207-189D-D031-D1BAD3BE4EF8}"/>
              </a:ext>
            </a:extLst>
          </p:cNvPr>
          <p:cNvGrpSpPr/>
          <p:nvPr/>
        </p:nvGrpSpPr>
        <p:grpSpPr>
          <a:xfrm>
            <a:off x="1019976" y="1722893"/>
            <a:ext cx="442373" cy="420775"/>
            <a:chOff x="-6690625" y="3631325"/>
            <a:chExt cx="307225" cy="292225"/>
          </a:xfrm>
        </p:grpSpPr>
        <p:sp>
          <p:nvSpPr>
            <p:cNvPr id="7" name="Google Shape;10210;p89">
              <a:extLst>
                <a:ext uri="{FF2B5EF4-FFF2-40B4-BE49-F238E27FC236}">
                  <a16:creationId xmlns:a16="http://schemas.microsoft.com/office/drawing/2014/main" id="{AD321CF3-E415-DE11-0FA7-5199FBD8B0CC}"/>
                </a:ext>
              </a:extLst>
            </p:cNvPr>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211;p89">
              <a:extLst>
                <a:ext uri="{FF2B5EF4-FFF2-40B4-BE49-F238E27FC236}">
                  <a16:creationId xmlns:a16="http://schemas.microsoft.com/office/drawing/2014/main" id="{D47175B4-5628-3451-AF73-8217D744BCAC}"/>
                </a:ext>
              </a:extLst>
            </p:cNvPr>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212;p89">
              <a:extLst>
                <a:ext uri="{FF2B5EF4-FFF2-40B4-BE49-F238E27FC236}">
                  <a16:creationId xmlns:a16="http://schemas.microsoft.com/office/drawing/2014/main" id="{3505AF24-BD2B-2CDC-E7AA-2D115E9AE81E}"/>
                </a:ext>
              </a:extLst>
            </p:cNvPr>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13;p89">
              <a:extLst>
                <a:ext uri="{FF2B5EF4-FFF2-40B4-BE49-F238E27FC236}">
                  <a16:creationId xmlns:a16="http://schemas.microsoft.com/office/drawing/2014/main" id="{478C2473-C48A-F4D6-AEE4-BCB7F292AFF8}"/>
                </a:ext>
              </a:extLst>
            </p:cNvPr>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214;p89">
              <a:extLst>
                <a:ext uri="{FF2B5EF4-FFF2-40B4-BE49-F238E27FC236}">
                  <a16:creationId xmlns:a16="http://schemas.microsoft.com/office/drawing/2014/main" id="{B99920C9-54E4-4DEB-F583-88034B90429C}"/>
                </a:ext>
              </a:extLst>
            </p:cNvPr>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4847EBFE-17FA-C0FE-8872-51BBC2A99DE9}"/>
              </a:ext>
            </a:extLst>
          </p:cNvPr>
          <p:cNvPicPr>
            <a:picLocks noChangeAspect="1"/>
          </p:cNvPicPr>
          <p:nvPr/>
        </p:nvPicPr>
        <p:blipFill rotWithShape="1">
          <a:blip r:embed="rId7"/>
          <a:srcRect l="4141" t="27488" b="26166"/>
          <a:stretch/>
        </p:blipFill>
        <p:spPr>
          <a:xfrm>
            <a:off x="1581838" y="2300708"/>
            <a:ext cx="6731885" cy="1830769"/>
          </a:xfrm>
          <a:prstGeom prst="rect">
            <a:avLst/>
          </a:prstGeom>
        </p:spPr>
      </p:pic>
    </p:spTree>
    <p:extLst>
      <p:ext uri="{BB962C8B-B14F-4D97-AF65-F5344CB8AC3E}">
        <p14:creationId xmlns:p14="http://schemas.microsoft.com/office/powerpoint/2010/main" val="2365518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3"/>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analyze</a:t>
            </a:r>
            <a:endParaRPr dirty="0"/>
          </a:p>
        </p:txBody>
      </p:sp>
      <p:sp>
        <p:nvSpPr>
          <p:cNvPr id="796" name="Google Shape;796;p4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857" name="Google Shape;857;p43"/>
          <p:cNvSpPr txBox="1"/>
          <p:nvPr/>
        </p:nvSpPr>
        <p:spPr>
          <a:xfrm>
            <a:off x="1778930" y="1564564"/>
            <a:ext cx="2894250" cy="74971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800" dirty="0">
                <a:solidFill>
                  <a:schemeClr val="dk1"/>
                </a:solidFill>
                <a:latin typeface="Bebas Neue"/>
                <a:ea typeface="Bebas Neue"/>
                <a:cs typeface="Bebas Neue"/>
                <a:sym typeface="Bebas Neue"/>
              </a:rPr>
              <a:t>Cek 5 data </a:t>
            </a:r>
            <a:r>
              <a:rPr lang="en-US" sz="1800" dirty="0" err="1">
                <a:solidFill>
                  <a:schemeClr val="dk1"/>
                </a:solidFill>
                <a:latin typeface="Bebas Neue"/>
                <a:ea typeface="Bebas Neue"/>
                <a:cs typeface="Bebas Neue"/>
                <a:sym typeface="Bebas Neue"/>
              </a:rPr>
              <a:t>terbawah</a:t>
            </a:r>
            <a:endParaRPr sz="1800" dirty="0">
              <a:solidFill>
                <a:schemeClr val="dk1"/>
              </a:solidFill>
              <a:latin typeface="Bebas Neue"/>
              <a:ea typeface="Bebas Neue"/>
              <a:cs typeface="Bebas Neue"/>
              <a:sym typeface="Bebas Neue"/>
            </a:endParaRPr>
          </a:p>
        </p:txBody>
      </p:sp>
      <p:sp>
        <p:nvSpPr>
          <p:cNvPr id="858" name="Google Shape;858;p43"/>
          <p:cNvSpPr txBox="1"/>
          <p:nvPr/>
        </p:nvSpPr>
        <p:spPr>
          <a:xfrm>
            <a:off x="5520951" y="1758259"/>
            <a:ext cx="1974300" cy="54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200" dirty="0">
              <a:solidFill>
                <a:schemeClr val="dk1"/>
              </a:solidFill>
              <a:latin typeface="Arimo"/>
              <a:ea typeface="Arimo"/>
              <a:cs typeface="Arimo"/>
              <a:sym typeface="Arimo"/>
            </a:endParaRPr>
          </a:p>
        </p:txBody>
      </p:sp>
      <p:sp>
        <p:nvSpPr>
          <p:cNvPr id="859" name="Google Shape;859;p43"/>
          <p:cNvSpPr/>
          <p:nvPr/>
        </p:nvSpPr>
        <p:spPr>
          <a:xfrm>
            <a:off x="826140" y="1552281"/>
            <a:ext cx="762000" cy="7620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lt1"/>
              </a:solidFill>
              <a:latin typeface="Bebas Neue"/>
              <a:ea typeface="Bebas Neue"/>
              <a:cs typeface="Bebas Neue"/>
              <a:sym typeface="Bebas Neue"/>
            </a:endParaRPr>
          </a:p>
        </p:txBody>
      </p:sp>
      <p:sp>
        <p:nvSpPr>
          <p:cNvPr id="863" name="Google Shape;863;p4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866" name="Google Shape;866;p4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867" name="Google Shape;867;p4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868" name="Google Shape;868;p43"/>
          <p:cNvGrpSpPr/>
          <p:nvPr/>
        </p:nvGrpSpPr>
        <p:grpSpPr>
          <a:xfrm>
            <a:off x="706038" y="312972"/>
            <a:ext cx="140222" cy="140409"/>
            <a:chOff x="2741000" y="199475"/>
            <a:chExt cx="191953" cy="192210"/>
          </a:xfrm>
        </p:grpSpPr>
        <p:sp>
          <p:nvSpPr>
            <p:cNvPr id="869" name="Google Shape;869;p4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3"/>
          <p:cNvGrpSpPr/>
          <p:nvPr/>
        </p:nvGrpSpPr>
        <p:grpSpPr>
          <a:xfrm>
            <a:off x="7217651" y="962729"/>
            <a:ext cx="858975" cy="300968"/>
            <a:chOff x="2271950" y="2722775"/>
            <a:chExt cx="575875" cy="201775"/>
          </a:xfrm>
        </p:grpSpPr>
        <p:sp>
          <p:nvSpPr>
            <p:cNvPr id="883" name="Google Shape;883;p4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43"/>
          <p:cNvSpPr/>
          <p:nvPr/>
        </p:nvSpPr>
        <p:spPr>
          <a:xfrm>
            <a:off x="8076613" y="6843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6658639" y="962736"/>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6012987" y="751315"/>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6872963" y="7861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0209;p89">
            <a:extLst>
              <a:ext uri="{FF2B5EF4-FFF2-40B4-BE49-F238E27FC236}">
                <a16:creationId xmlns:a16="http://schemas.microsoft.com/office/drawing/2014/main" id="{DC52A3A9-5207-189D-D031-D1BAD3BE4EF8}"/>
              </a:ext>
            </a:extLst>
          </p:cNvPr>
          <p:cNvGrpSpPr/>
          <p:nvPr/>
        </p:nvGrpSpPr>
        <p:grpSpPr>
          <a:xfrm>
            <a:off x="1019976" y="1722893"/>
            <a:ext cx="442373" cy="420775"/>
            <a:chOff x="-6690625" y="3631325"/>
            <a:chExt cx="307225" cy="292225"/>
          </a:xfrm>
        </p:grpSpPr>
        <p:sp>
          <p:nvSpPr>
            <p:cNvPr id="7" name="Google Shape;10210;p89">
              <a:extLst>
                <a:ext uri="{FF2B5EF4-FFF2-40B4-BE49-F238E27FC236}">
                  <a16:creationId xmlns:a16="http://schemas.microsoft.com/office/drawing/2014/main" id="{AD321CF3-E415-DE11-0FA7-5199FBD8B0CC}"/>
                </a:ext>
              </a:extLst>
            </p:cNvPr>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211;p89">
              <a:extLst>
                <a:ext uri="{FF2B5EF4-FFF2-40B4-BE49-F238E27FC236}">
                  <a16:creationId xmlns:a16="http://schemas.microsoft.com/office/drawing/2014/main" id="{D47175B4-5628-3451-AF73-8217D744BCAC}"/>
                </a:ext>
              </a:extLst>
            </p:cNvPr>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212;p89">
              <a:extLst>
                <a:ext uri="{FF2B5EF4-FFF2-40B4-BE49-F238E27FC236}">
                  <a16:creationId xmlns:a16="http://schemas.microsoft.com/office/drawing/2014/main" id="{3505AF24-BD2B-2CDC-E7AA-2D115E9AE81E}"/>
                </a:ext>
              </a:extLst>
            </p:cNvPr>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13;p89">
              <a:extLst>
                <a:ext uri="{FF2B5EF4-FFF2-40B4-BE49-F238E27FC236}">
                  <a16:creationId xmlns:a16="http://schemas.microsoft.com/office/drawing/2014/main" id="{478C2473-C48A-F4D6-AEE4-BCB7F292AFF8}"/>
                </a:ext>
              </a:extLst>
            </p:cNvPr>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214;p89">
              <a:extLst>
                <a:ext uri="{FF2B5EF4-FFF2-40B4-BE49-F238E27FC236}">
                  <a16:creationId xmlns:a16="http://schemas.microsoft.com/office/drawing/2014/main" id="{B99920C9-54E4-4DEB-F583-88034B90429C}"/>
                </a:ext>
              </a:extLst>
            </p:cNvPr>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A33AC639-BE6B-BD7B-961B-69709E32FA99}"/>
              </a:ext>
            </a:extLst>
          </p:cNvPr>
          <p:cNvPicPr>
            <a:picLocks noChangeAspect="1"/>
          </p:cNvPicPr>
          <p:nvPr/>
        </p:nvPicPr>
        <p:blipFill rotWithShape="1">
          <a:blip r:embed="rId7"/>
          <a:srcRect l="4012" t="39538" b="19675"/>
          <a:stretch/>
        </p:blipFill>
        <p:spPr>
          <a:xfrm>
            <a:off x="282382" y="2505548"/>
            <a:ext cx="8777131" cy="2097817"/>
          </a:xfrm>
          <a:prstGeom prst="rect">
            <a:avLst/>
          </a:prstGeom>
        </p:spPr>
      </p:pic>
    </p:spTree>
    <p:extLst>
      <p:ext uri="{BB962C8B-B14F-4D97-AF65-F5344CB8AC3E}">
        <p14:creationId xmlns:p14="http://schemas.microsoft.com/office/powerpoint/2010/main" val="1363697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3"/>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analyze</a:t>
            </a:r>
            <a:endParaRPr dirty="0"/>
          </a:p>
        </p:txBody>
      </p:sp>
      <p:sp>
        <p:nvSpPr>
          <p:cNvPr id="796" name="Google Shape;796;p4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857" name="Google Shape;857;p43"/>
          <p:cNvSpPr txBox="1"/>
          <p:nvPr/>
        </p:nvSpPr>
        <p:spPr>
          <a:xfrm>
            <a:off x="4747606" y="864665"/>
            <a:ext cx="2300528" cy="431999"/>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dirty="0">
                <a:solidFill>
                  <a:schemeClr val="dk1"/>
                </a:solidFill>
                <a:latin typeface="Bebas Neue"/>
                <a:ea typeface="Bebas Neue"/>
                <a:cs typeface="Bebas Neue"/>
                <a:sym typeface="Bebas Neue"/>
              </a:rPr>
              <a:t>Cek </a:t>
            </a:r>
            <a:r>
              <a:rPr lang="en-US" sz="1600" dirty="0" err="1">
                <a:solidFill>
                  <a:schemeClr val="dk1"/>
                </a:solidFill>
                <a:latin typeface="Bebas Neue"/>
                <a:ea typeface="Bebas Neue"/>
                <a:cs typeface="Bebas Neue"/>
                <a:sym typeface="Bebas Neue"/>
              </a:rPr>
              <a:t>jumlah</a:t>
            </a:r>
            <a:r>
              <a:rPr lang="en-US" sz="1600" dirty="0">
                <a:solidFill>
                  <a:schemeClr val="dk1"/>
                </a:solidFill>
                <a:latin typeface="Bebas Neue"/>
                <a:ea typeface="Bebas Neue"/>
                <a:cs typeface="Bebas Neue"/>
                <a:sym typeface="Bebas Neue"/>
              </a:rPr>
              <a:t> data pada </a:t>
            </a:r>
            <a:r>
              <a:rPr lang="en-US" sz="1600" dirty="0" err="1">
                <a:solidFill>
                  <a:schemeClr val="dk1"/>
                </a:solidFill>
                <a:latin typeface="Bebas Neue"/>
                <a:ea typeface="Bebas Neue"/>
                <a:cs typeface="Bebas Neue"/>
                <a:sym typeface="Bebas Neue"/>
              </a:rPr>
              <a:t>kolom</a:t>
            </a:r>
            <a:endParaRPr sz="1600" dirty="0">
              <a:solidFill>
                <a:schemeClr val="dk1"/>
              </a:solidFill>
              <a:latin typeface="Bebas Neue"/>
              <a:ea typeface="Bebas Neue"/>
              <a:cs typeface="Bebas Neue"/>
              <a:sym typeface="Bebas Neue"/>
            </a:endParaRPr>
          </a:p>
        </p:txBody>
      </p:sp>
      <p:sp>
        <p:nvSpPr>
          <p:cNvPr id="858" name="Google Shape;858;p43"/>
          <p:cNvSpPr txBox="1"/>
          <p:nvPr/>
        </p:nvSpPr>
        <p:spPr>
          <a:xfrm>
            <a:off x="5520951" y="1758259"/>
            <a:ext cx="1974300" cy="54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200" dirty="0">
              <a:solidFill>
                <a:schemeClr val="dk1"/>
              </a:solidFill>
              <a:latin typeface="Arimo"/>
              <a:ea typeface="Arimo"/>
              <a:cs typeface="Arimo"/>
              <a:sym typeface="Arimo"/>
            </a:endParaRPr>
          </a:p>
        </p:txBody>
      </p:sp>
      <p:sp>
        <p:nvSpPr>
          <p:cNvPr id="859" name="Google Shape;859;p43"/>
          <p:cNvSpPr/>
          <p:nvPr/>
        </p:nvSpPr>
        <p:spPr>
          <a:xfrm>
            <a:off x="7138225" y="1071196"/>
            <a:ext cx="762000" cy="7620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lt1"/>
              </a:solidFill>
              <a:latin typeface="Bebas Neue"/>
              <a:ea typeface="Bebas Neue"/>
              <a:cs typeface="Bebas Neue"/>
              <a:sym typeface="Bebas Neue"/>
            </a:endParaRPr>
          </a:p>
        </p:txBody>
      </p:sp>
      <p:sp>
        <p:nvSpPr>
          <p:cNvPr id="863" name="Google Shape;863;p4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866" name="Google Shape;866;p4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867" name="Google Shape;867;p4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868" name="Google Shape;868;p43"/>
          <p:cNvGrpSpPr/>
          <p:nvPr/>
        </p:nvGrpSpPr>
        <p:grpSpPr>
          <a:xfrm>
            <a:off x="706038" y="312972"/>
            <a:ext cx="140222" cy="140409"/>
            <a:chOff x="2741000" y="199475"/>
            <a:chExt cx="191953" cy="192210"/>
          </a:xfrm>
        </p:grpSpPr>
        <p:sp>
          <p:nvSpPr>
            <p:cNvPr id="869" name="Google Shape;869;p4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3"/>
          <p:cNvGrpSpPr/>
          <p:nvPr/>
        </p:nvGrpSpPr>
        <p:grpSpPr>
          <a:xfrm>
            <a:off x="7217651" y="962729"/>
            <a:ext cx="858975" cy="300968"/>
            <a:chOff x="2271950" y="2722775"/>
            <a:chExt cx="575875" cy="201775"/>
          </a:xfrm>
        </p:grpSpPr>
        <p:sp>
          <p:nvSpPr>
            <p:cNvPr id="883" name="Google Shape;883;p4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43"/>
          <p:cNvSpPr/>
          <p:nvPr/>
        </p:nvSpPr>
        <p:spPr>
          <a:xfrm>
            <a:off x="8076613" y="6843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6658639" y="962736"/>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6012987" y="751315"/>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6872963" y="7861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0209;p89">
            <a:extLst>
              <a:ext uri="{FF2B5EF4-FFF2-40B4-BE49-F238E27FC236}">
                <a16:creationId xmlns:a16="http://schemas.microsoft.com/office/drawing/2014/main" id="{DC52A3A9-5207-189D-D031-D1BAD3BE4EF8}"/>
              </a:ext>
            </a:extLst>
          </p:cNvPr>
          <p:cNvGrpSpPr/>
          <p:nvPr/>
        </p:nvGrpSpPr>
        <p:grpSpPr>
          <a:xfrm>
            <a:off x="7294860" y="1241808"/>
            <a:ext cx="442373" cy="420775"/>
            <a:chOff x="-6690625" y="3631325"/>
            <a:chExt cx="307225" cy="292225"/>
          </a:xfrm>
        </p:grpSpPr>
        <p:sp>
          <p:nvSpPr>
            <p:cNvPr id="7" name="Google Shape;10210;p89">
              <a:extLst>
                <a:ext uri="{FF2B5EF4-FFF2-40B4-BE49-F238E27FC236}">
                  <a16:creationId xmlns:a16="http://schemas.microsoft.com/office/drawing/2014/main" id="{AD321CF3-E415-DE11-0FA7-5199FBD8B0CC}"/>
                </a:ext>
              </a:extLst>
            </p:cNvPr>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211;p89">
              <a:extLst>
                <a:ext uri="{FF2B5EF4-FFF2-40B4-BE49-F238E27FC236}">
                  <a16:creationId xmlns:a16="http://schemas.microsoft.com/office/drawing/2014/main" id="{D47175B4-5628-3451-AF73-8217D744BCAC}"/>
                </a:ext>
              </a:extLst>
            </p:cNvPr>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212;p89">
              <a:extLst>
                <a:ext uri="{FF2B5EF4-FFF2-40B4-BE49-F238E27FC236}">
                  <a16:creationId xmlns:a16="http://schemas.microsoft.com/office/drawing/2014/main" id="{3505AF24-BD2B-2CDC-E7AA-2D115E9AE81E}"/>
                </a:ext>
              </a:extLst>
            </p:cNvPr>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13;p89">
              <a:extLst>
                <a:ext uri="{FF2B5EF4-FFF2-40B4-BE49-F238E27FC236}">
                  <a16:creationId xmlns:a16="http://schemas.microsoft.com/office/drawing/2014/main" id="{478C2473-C48A-F4D6-AEE4-BCB7F292AFF8}"/>
                </a:ext>
              </a:extLst>
            </p:cNvPr>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214;p89">
              <a:extLst>
                <a:ext uri="{FF2B5EF4-FFF2-40B4-BE49-F238E27FC236}">
                  <a16:creationId xmlns:a16="http://schemas.microsoft.com/office/drawing/2014/main" id="{B99920C9-54E4-4DEB-F583-88034B90429C}"/>
                </a:ext>
              </a:extLst>
            </p:cNvPr>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562948D9-B365-1AEA-597F-2B752DD4ED6A}"/>
              </a:ext>
            </a:extLst>
          </p:cNvPr>
          <p:cNvPicPr>
            <a:picLocks noChangeAspect="1"/>
          </p:cNvPicPr>
          <p:nvPr/>
        </p:nvPicPr>
        <p:blipFill rotWithShape="1">
          <a:blip r:embed="rId7"/>
          <a:srcRect t="-1250" b="-1"/>
          <a:stretch/>
        </p:blipFill>
        <p:spPr>
          <a:xfrm>
            <a:off x="510098" y="1758259"/>
            <a:ext cx="6451726" cy="2719772"/>
          </a:xfrm>
          <a:prstGeom prst="rect">
            <a:avLst/>
          </a:prstGeom>
        </p:spPr>
      </p:pic>
      <p:sp>
        <p:nvSpPr>
          <p:cNvPr id="5" name="Google Shape;861;p43">
            <a:extLst>
              <a:ext uri="{FF2B5EF4-FFF2-40B4-BE49-F238E27FC236}">
                <a16:creationId xmlns:a16="http://schemas.microsoft.com/office/drawing/2014/main" id="{AB9658A4-43BB-8F9A-DCD8-14C8AFDF97D6}"/>
              </a:ext>
            </a:extLst>
          </p:cNvPr>
          <p:cNvSpPr txBox="1"/>
          <p:nvPr/>
        </p:nvSpPr>
        <p:spPr>
          <a:xfrm>
            <a:off x="4849189" y="1150096"/>
            <a:ext cx="1974300" cy="54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D" sz="900" dirty="0">
                <a:solidFill>
                  <a:schemeClr val="dk1"/>
                </a:solidFill>
                <a:latin typeface="Arimo"/>
                <a:ea typeface="Arimo"/>
                <a:cs typeface="Arimo"/>
                <a:sym typeface="Arimo"/>
              </a:rPr>
              <a:t>J</a:t>
            </a:r>
            <a:r>
              <a:rPr lang="en" sz="900" dirty="0">
                <a:solidFill>
                  <a:schemeClr val="dk1"/>
                </a:solidFill>
                <a:latin typeface="Arimo"/>
                <a:ea typeface="Arimo"/>
                <a:cs typeface="Arimo"/>
                <a:sym typeface="Arimo"/>
              </a:rPr>
              <a:t>umlah data pada kolom, data duplikat, hapus data duplikat, cek data setelah hapus data duplikat</a:t>
            </a:r>
            <a:endParaRPr sz="900" dirty="0">
              <a:solidFill>
                <a:schemeClr val="dk1"/>
              </a:solidFill>
              <a:latin typeface="Arimo"/>
              <a:ea typeface="Arimo"/>
              <a:cs typeface="Arimo"/>
              <a:sym typeface="Arimo"/>
            </a:endParaRPr>
          </a:p>
        </p:txBody>
      </p:sp>
    </p:spTree>
    <p:extLst>
      <p:ext uri="{BB962C8B-B14F-4D97-AF65-F5344CB8AC3E}">
        <p14:creationId xmlns:p14="http://schemas.microsoft.com/office/powerpoint/2010/main" val="3801343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3"/>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analyze</a:t>
            </a:r>
            <a:endParaRPr dirty="0"/>
          </a:p>
        </p:txBody>
      </p:sp>
      <p:sp>
        <p:nvSpPr>
          <p:cNvPr id="796" name="Google Shape;796;p4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857" name="Google Shape;857;p43"/>
          <p:cNvSpPr txBox="1"/>
          <p:nvPr/>
        </p:nvSpPr>
        <p:spPr>
          <a:xfrm>
            <a:off x="3584850" y="1353484"/>
            <a:ext cx="19743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dirty="0">
                <a:solidFill>
                  <a:schemeClr val="dk1"/>
                </a:solidFill>
                <a:latin typeface="Bebas Neue"/>
                <a:ea typeface="Bebas Neue"/>
                <a:cs typeface="Bebas Neue"/>
                <a:sym typeface="Bebas Neue"/>
              </a:rPr>
              <a:t>Missing value </a:t>
            </a:r>
            <a:endParaRPr sz="2400" dirty="0">
              <a:solidFill>
                <a:schemeClr val="dk1"/>
              </a:solidFill>
              <a:latin typeface="Bebas Neue"/>
              <a:ea typeface="Bebas Neue"/>
              <a:cs typeface="Bebas Neue"/>
              <a:sym typeface="Bebas Neue"/>
            </a:endParaRPr>
          </a:p>
        </p:txBody>
      </p:sp>
      <p:sp>
        <p:nvSpPr>
          <p:cNvPr id="858" name="Google Shape;858;p43"/>
          <p:cNvSpPr txBox="1"/>
          <p:nvPr/>
        </p:nvSpPr>
        <p:spPr>
          <a:xfrm>
            <a:off x="5520951" y="1758259"/>
            <a:ext cx="1974300" cy="54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200" dirty="0">
              <a:solidFill>
                <a:schemeClr val="dk1"/>
              </a:solidFill>
              <a:latin typeface="Arimo"/>
              <a:ea typeface="Arimo"/>
              <a:cs typeface="Arimo"/>
              <a:sym typeface="Arimo"/>
            </a:endParaRPr>
          </a:p>
        </p:txBody>
      </p:sp>
      <p:sp>
        <p:nvSpPr>
          <p:cNvPr id="859" name="Google Shape;859;p43"/>
          <p:cNvSpPr/>
          <p:nvPr/>
        </p:nvSpPr>
        <p:spPr>
          <a:xfrm>
            <a:off x="7667699" y="1661549"/>
            <a:ext cx="762000" cy="7620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lt1"/>
              </a:solidFill>
              <a:latin typeface="Bebas Neue"/>
              <a:ea typeface="Bebas Neue"/>
              <a:cs typeface="Bebas Neue"/>
              <a:sym typeface="Bebas Neue"/>
            </a:endParaRPr>
          </a:p>
        </p:txBody>
      </p:sp>
      <p:sp>
        <p:nvSpPr>
          <p:cNvPr id="863" name="Google Shape;863;p4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866" name="Google Shape;866;p4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867" name="Google Shape;867;p4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868" name="Google Shape;868;p43"/>
          <p:cNvGrpSpPr/>
          <p:nvPr/>
        </p:nvGrpSpPr>
        <p:grpSpPr>
          <a:xfrm>
            <a:off x="706038" y="312972"/>
            <a:ext cx="140222" cy="140409"/>
            <a:chOff x="2741000" y="199475"/>
            <a:chExt cx="191953" cy="192210"/>
          </a:xfrm>
        </p:grpSpPr>
        <p:sp>
          <p:nvSpPr>
            <p:cNvPr id="869" name="Google Shape;869;p4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3"/>
          <p:cNvGrpSpPr/>
          <p:nvPr/>
        </p:nvGrpSpPr>
        <p:grpSpPr>
          <a:xfrm>
            <a:off x="7217651" y="962729"/>
            <a:ext cx="858975" cy="300968"/>
            <a:chOff x="2271950" y="2722775"/>
            <a:chExt cx="575875" cy="201775"/>
          </a:xfrm>
        </p:grpSpPr>
        <p:sp>
          <p:nvSpPr>
            <p:cNvPr id="883" name="Google Shape;883;p4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43"/>
          <p:cNvSpPr/>
          <p:nvPr/>
        </p:nvSpPr>
        <p:spPr>
          <a:xfrm>
            <a:off x="8076613" y="6843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6658639" y="962736"/>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6012987" y="751315"/>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6872963" y="7861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0209;p89">
            <a:extLst>
              <a:ext uri="{FF2B5EF4-FFF2-40B4-BE49-F238E27FC236}">
                <a16:creationId xmlns:a16="http://schemas.microsoft.com/office/drawing/2014/main" id="{DC52A3A9-5207-189D-D031-D1BAD3BE4EF8}"/>
              </a:ext>
            </a:extLst>
          </p:cNvPr>
          <p:cNvGrpSpPr/>
          <p:nvPr/>
        </p:nvGrpSpPr>
        <p:grpSpPr>
          <a:xfrm>
            <a:off x="7894394" y="1808577"/>
            <a:ext cx="442373" cy="420775"/>
            <a:chOff x="-6690625" y="3631325"/>
            <a:chExt cx="307225" cy="292225"/>
          </a:xfrm>
        </p:grpSpPr>
        <p:sp>
          <p:nvSpPr>
            <p:cNvPr id="7" name="Google Shape;10210;p89">
              <a:extLst>
                <a:ext uri="{FF2B5EF4-FFF2-40B4-BE49-F238E27FC236}">
                  <a16:creationId xmlns:a16="http://schemas.microsoft.com/office/drawing/2014/main" id="{AD321CF3-E415-DE11-0FA7-5199FBD8B0CC}"/>
                </a:ext>
              </a:extLst>
            </p:cNvPr>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211;p89">
              <a:extLst>
                <a:ext uri="{FF2B5EF4-FFF2-40B4-BE49-F238E27FC236}">
                  <a16:creationId xmlns:a16="http://schemas.microsoft.com/office/drawing/2014/main" id="{D47175B4-5628-3451-AF73-8217D744BCAC}"/>
                </a:ext>
              </a:extLst>
            </p:cNvPr>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212;p89">
              <a:extLst>
                <a:ext uri="{FF2B5EF4-FFF2-40B4-BE49-F238E27FC236}">
                  <a16:creationId xmlns:a16="http://schemas.microsoft.com/office/drawing/2014/main" id="{3505AF24-BD2B-2CDC-E7AA-2D115E9AE81E}"/>
                </a:ext>
              </a:extLst>
            </p:cNvPr>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13;p89">
              <a:extLst>
                <a:ext uri="{FF2B5EF4-FFF2-40B4-BE49-F238E27FC236}">
                  <a16:creationId xmlns:a16="http://schemas.microsoft.com/office/drawing/2014/main" id="{478C2473-C48A-F4D6-AEE4-BCB7F292AFF8}"/>
                </a:ext>
              </a:extLst>
            </p:cNvPr>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214;p89">
              <a:extLst>
                <a:ext uri="{FF2B5EF4-FFF2-40B4-BE49-F238E27FC236}">
                  <a16:creationId xmlns:a16="http://schemas.microsoft.com/office/drawing/2014/main" id="{B99920C9-54E4-4DEB-F583-88034B90429C}"/>
                </a:ext>
              </a:extLst>
            </p:cNvPr>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2867F71B-A205-D1A1-28A0-19B87E0AB252}"/>
              </a:ext>
            </a:extLst>
          </p:cNvPr>
          <p:cNvPicPr>
            <a:picLocks noChangeAspect="1"/>
          </p:cNvPicPr>
          <p:nvPr/>
        </p:nvPicPr>
        <p:blipFill rotWithShape="1">
          <a:blip r:embed="rId7"/>
          <a:srcRect b="8197"/>
          <a:stretch/>
        </p:blipFill>
        <p:spPr>
          <a:xfrm>
            <a:off x="2048544" y="1776342"/>
            <a:ext cx="4964666" cy="2563718"/>
          </a:xfrm>
          <a:prstGeom prst="rect">
            <a:avLst/>
          </a:prstGeom>
        </p:spPr>
      </p:pic>
    </p:spTree>
    <p:extLst>
      <p:ext uri="{BB962C8B-B14F-4D97-AF65-F5344CB8AC3E}">
        <p14:creationId xmlns:p14="http://schemas.microsoft.com/office/powerpoint/2010/main" val="3786058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3"/>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analyze</a:t>
            </a:r>
            <a:endParaRPr dirty="0"/>
          </a:p>
        </p:txBody>
      </p:sp>
      <p:sp>
        <p:nvSpPr>
          <p:cNvPr id="796" name="Google Shape;796;p4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860" name="Google Shape;860;p43"/>
          <p:cNvSpPr txBox="1"/>
          <p:nvPr/>
        </p:nvSpPr>
        <p:spPr>
          <a:xfrm>
            <a:off x="5524369" y="1964050"/>
            <a:ext cx="19743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D" sz="2400" dirty="0">
                <a:solidFill>
                  <a:schemeClr val="dk1"/>
                </a:solidFill>
                <a:latin typeface="Bebas Neue"/>
                <a:ea typeface="Bebas Neue"/>
                <a:cs typeface="Bebas Neue"/>
                <a:sym typeface="Bebas Neue"/>
              </a:rPr>
              <a:t>M</a:t>
            </a:r>
            <a:r>
              <a:rPr lang="en" sz="2400" dirty="0">
                <a:solidFill>
                  <a:schemeClr val="dk1"/>
                </a:solidFill>
                <a:latin typeface="Bebas Neue"/>
                <a:ea typeface="Bebas Neue"/>
                <a:cs typeface="Bebas Neue"/>
                <a:sym typeface="Bebas Neue"/>
              </a:rPr>
              <a:t>issing value</a:t>
            </a:r>
            <a:endParaRPr sz="2400" dirty="0">
              <a:solidFill>
                <a:schemeClr val="dk1"/>
              </a:solidFill>
              <a:latin typeface="Bebas Neue"/>
              <a:ea typeface="Bebas Neue"/>
              <a:cs typeface="Bebas Neue"/>
              <a:sym typeface="Bebas Neue"/>
            </a:endParaRPr>
          </a:p>
        </p:txBody>
      </p:sp>
      <p:sp>
        <p:nvSpPr>
          <p:cNvPr id="861" name="Google Shape;861;p43"/>
          <p:cNvSpPr txBox="1"/>
          <p:nvPr/>
        </p:nvSpPr>
        <p:spPr>
          <a:xfrm>
            <a:off x="5460920" y="2381738"/>
            <a:ext cx="1974300" cy="54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solidFill>
                  <a:schemeClr val="dk1"/>
                </a:solidFill>
                <a:latin typeface="Arimo"/>
                <a:ea typeface="Arimo"/>
                <a:cs typeface="Arimo"/>
                <a:sym typeface="Arimo"/>
              </a:rPr>
              <a:t>Ini termasuk kedalam klasifikasi data yang baik, karena presentase missing value di setiap kolom adalah 0, yang artinya data tidak mengalami missing value.</a:t>
            </a:r>
            <a:endParaRPr sz="1100" dirty="0">
              <a:solidFill>
                <a:schemeClr val="dk1"/>
              </a:solidFill>
              <a:latin typeface="Arimo"/>
              <a:ea typeface="Arimo"/>
              <a:cs typeface="Arimo"/>
              <a:sym typeface="Arimo"/>
            </a:endParaRPr>
          </a:p>
        </p:txBody>
      </p:sp>
      <p:sp>
        <p:nvSpPr>
          <p:cNvPr id="862" name="Google Shape;862;p43"/>
          <p:cNvSpPr/>
          <p:nvPr/>
        </p:nvSpPr>
        <p:spPr>
          <a:xfrm>
            <a:off x="7713030" y="2217551"/>
            <a:ext cx="762000" cy="762000"/>
          </a:xfrm>
          <a:prstGeom prst="ellipse">
            <a:avLst/>
          </a:prstGeom>
          <a:gradFill>
            <a:gsLst>
              <a:gs pos="0">
                <a:schemeClr val="accent2">
                  <a:alpha val="59820"/>
                </a:schemeClr>
              </a:gs>
              <a:gs pos="100000">
                <a:schemeClr val="dk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lt1"/>
              </a:solidFill>
              <a:latin typeface="Bebas Neue"/>
              <a:ea typeface="Bebas Neue"/>
              <a:cs typeface="Bebas Neue"/>
              <a:sym typeface="Bebas Neue"/>
            </a:endParaRPr>
          </a:p>
        </p:txBody>
      </p:sp>
      <p:sp>
        <p:nvSpPr>
          <p:cNvPr id="863" name="Google Shape;863;p4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866" name="Google Shape;866;p4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867" name="Google Shape;867;p4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868" name="Google Shape;868;p43"/>
          <p:cNvGrpSpPr/>
          <p:nvPr/>
        </p:nvGrpSpPr>
        <p:grpSpPr>
          <a:xfrm>
            <a:off x="706038" y="312972"/>
            <a:ext cx="140222" cy="140409"/>
            <a:chOff x="2741000" y="199475"/>
            <a:chExt cx="191953" cy="192210"/>
          </a:xfrm>
        </p:grpSpPr>
        <p:sp>
          <p:nvSpPr>
            <p:cNvPr id="869" name="Google Shape;869;p4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3"/>
          <p:cNvGrpSpPr/>
          <p:nvPr/>
        </p:nvGrpSpPr>
        <p:grpSpPr>
          <a:xfrm>
            <a:off x="7217651" y="962729"/>
            <a:ext cx="858975" cy="300968"/>
            <a:chOff x="2271950" y="2722775"/>
            <a:chExt cx="575875" cy="201775"/>
          </a:xfrm>
        </p:grpSpPr>
        <p:sp>
          <p:nvSpPr>
            <p:cNvPr id="883" name="Google Shape;883;p4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43"/>
          <p:cNvSpPr/>
          <p:nvPr/>
        </p:nvSpPr>
        <p:spPr>
          <a:xfrm>
            <a:off x="8076613" y="6843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6658639" y="962736"/>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6012987" y="751315"/>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6872963" y="7861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71C2AFDD-0A57-1B88-6CA3-E93D4CB05183}"/>
              </a:ext>
            </a:extLst>
          </p:cNvPr>
          <p:cNvPicPr>
            <a:picLocks noChangeAspect="1"/>
          </p:cNvPicPr>
          <p:nvPr/>
        </p:nvPicPr>
        <p:blipFill rotWithShape="1">
          <a:blip r:embed="rId7"/>
          <a:srcRect l="3594" t="41388" r="30780" b="10761"/>
          <a:stretch/>
        </p:blipFill>
        <p:spPr>
          <a:xfrm>
            <a:off x="256468" y="1456599"/>
            <a:ext cx="5184033" cy="2651054"/>
          </a:xfrm>
          <a:prstGeom prst="rect">
            <a:avLst/>
          </a:prstGeom>
        </p:spPr>
      </p:pic>
      <p:grpSp>
        <p:nvGrpSpPr>
          <p:cNvPr id="12" name="Google Shape;9556;p87">
            <a:extLst>
              <a:ext uri="{FF2B5EF4-FFF2-40B4-BE49-F238E27FC236}">
                <a16:creationId xmlns:a16="http://schemas.microsoft.com/office/drawing/2014/main" id="{DC5B3E26-791A-8383-95E5-FF9053DAFD8C}"/>
              </a:ext>
            </a:extLst>
          </p:cNvPr>
          <p:cNvGrpSpPr/>
          <p:nvPr/>
        </p:nvGrpSpPr>
        <p:grpSpPr>
          <a:xfrm>
            <a:off x="7900225" y="2421380"/>
            <a:ext cx="354341" cy="354341"/>
            <a:chOff x="-49027775" y="3183175"/>
            <a:chExt cx="299325" cy="299325"/>
          </a:xfrm>
        </p:grpSpPr>
        <p:sp>
          <p:nvSpPr>
            <p:cNvPr id="13" name="Google Shape;9557;p87">
              <a:extLst>
                <a:ext uri="{FF2B5EF4-FFF2-40B4-BE49-F238E27FC236}">
                  <a16:creationId xmlns:a16="http://schemas.microsoft.com/office/drawing/2014/main" id="{DFCC9CCF-3065-4EB2-5322-1ACEFDBD974D}"/>
                </a:ext>
              </a:extLst>
            </p:cNvPr>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558;p87">
              <a:extLst>
                <a:ext uri="{FF2B5EF4-FFF2-40B4-BE49-F238E27FC236}">
                  <a16:creationId xmlns:a16="http://schemas.microsoft.com/office/drawing/2014/main" id="{1B440A9F-FECE-48C2-2A87-A64D381013FB}"/>
                </a:ext>
              </a:extLst>
            </p:cNvPr>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559;p87">
              <a:extLst>
                <a:ext uri="{FF2B5EF4-FFF2-40B4-BE49-F238E27FC236}">
                  <a16:creationId xmlns:a16="http://schemas.microsoft.com/office/drawing/2014/main" id="{16F2348A-5221-8A11-0120-1B4B31519369}"/>
                </a:ext>
              </a:extLst>
            </p:cNvPr>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560;p87">
              <a:extLst>
                <a:ext uri="{FF2B5EF4-FFF2-40B4-BE49-F238E27FC236}">
                  <a16:creationId xmlns:a16="http://schemas.microsoft.com/office/drawing/2014/main" id="{06E3BB3D-8335-63DE-DD67-1FD9D7DD7F20}"/>
                </a:ext>
              </a:extLst>
            </p:cNvPr>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80852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3"/>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analyze</a:t>
            </a:r>
            <a:endParaRPr dirty="0"/>
          </a:p>
        </p:txBody>
      </p:sp>
      <p:sp>
        <p:nvSpPr>
          <p:cNvPr id="796" name="Google Shape;796;p4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860" name="Google Shape;860;p43"/>
          <p:cNvSpPr txBox="1"/>
          <p:nvPr/>
        </p:nvSpPr>
        <p:spPr>
          <a:xfrm>
            <a:off x="5524369" y="1964050"/>
            <a:ext cx="19743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D" sz="2400" dirty="0">
                <a:solidFill>
                  <a:schemeClr val="dk1"/>
                </a:solidFill>
                <a:latin typeface="Bebas Neue"/>
                <a:ea typeface="Bebas Neue"/>
                <a:cs typeface="Bebas Neue"/>
                <a:sym typeface="Bebas Neue"/>
              </a:rPr>
              <a:t>M</a:t>
            </a:r>
            <a:r>
              <a:rPr lang="en" sz="2400" dirty="0">
                <a:solidFill>
                  <a:schemeClr val="dk1"/>
                </a:solidFill>
                <a:latin typeface="Bebas Neue"/>
                <a:ea typeface="Bebas Neue"/>
                <a:cs typeface="Bebas Neue"/>
                <a:sym typeface="Bebas Neue"/>
              </a:rPr>
              <a:t>issing value</a:t>
            </a:r>
            <a:endParaRPr sz="2400" dirty="0">
              <a:solidFill>
                <a:schemeClr val="dk1"/>
              </a:solidFill>
              <a:latin typeface="Bebas Neue"/>
              <a:ea typeface="Bebas Neue"/>
              <a:cs typeface="Bebas Neue"/>
              <a:sym typeface="Bebas Neue"/>
            </a:endParaRPr>
          </a:p>
        </p:txBody>
      </p:sp>
      <p:sp>
        <p:nvSpPr>
          <p:cNvPr id="861" name="Google Shape;861;p43"/>
          <p:cNvSpPr txBox="1"/>
          <p:nvPr/>
        </p:nvSpPr>
        <p:spPr>
          <a:xfrm>
            <a:off x="5460920" y="2381738"/>
            <a:ext cx="1974300" cy="54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solidFill>
                  <a:schemeClr val="dk1"/>
                </a:solidFill>
                <a:latin typeface="Arimo"/>
                <a:ea typeface="Arimo"/>
                <a:cs typeface="Arimo"/>
                <a:sym typeface="Arimo"/>
              </a:rPr>
              <a:t>Ini termasuk kedalam klasifikasi data yang baik, karena presentase missing value di setiap kolom adalah 0, yang artinya data tidak mengalami missing value.</a:t>
            </a:r>
            <a:endParaRPr sz="1100" dirty="0">
              <a:solidFill>
                <a:schemeClr val="dk1"/>
              </a:solidFill>
              <a:latin typeface="Arimo"/>
              <a:ea typeface="Arimo"/>
              <a:cs typeface="Arimo"/>
              <a:sym typeface="Arimo"/>
            </a:endParaRPr>
          </a:p>
        </p:txBody>
      </p:sp>
      <p:sp>
        <p:nvSpPr>
          <p:cNvPr id="862" name="Google Shape;862;p43"/>
          <p:cNvSpPr/>
          <p:nvPr/>
        </p:nvSpPr>
        <p:spPr>
          <a:xfrm>
            <a:off x="7713030" y="2217551"/>
            <a:ext cx="762000" cy="762000"/>
          </a:xfrm>
          <a:prstGeom prst="ellipse">
            <a:avLst/>
          </a:prstGeom>
          <a:gradFill>
            <a:gsLst>
              <a:gs pos="0">
                <a:schemeClr val="accent2">
                  <a:alpha val="59820"/>
                </a:schemeClr>
              </a:gs>
              <a:gs pos="100000">
                <a:schemeClr val="dk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lt1"/>
              </a:solidFill>
              <a:latin typeface="Bebas Neue"/>
              <a:ea typeface="Bebas Neue"/>
              <a:cs typeface="Bebas Neue"/>
              <a:sym typeface="Bebas Neue"/>
            </a:endParaRPr>
          </a:p>
        </p:txBody>
      </p:sp>
      <p:sp>
        <p:nvSpPr>
          <p:cNvPr id="863" name="Google Shape;863;p4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866" name="Google Shape;866;p4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867" name="Google Shape;867;p4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868" name="Google Shape;868;p43"/>
          <p:cNvGrpSpPr/>
          <p:nvPr/>
        </p:nvGrpSpPr>
        <p:grpSpPr>
          <a:xfrm>
            <a:off x="706038" y="312972"/>
            <a:ext cx="140222" cy="140409"/>
            <a:chOff x="2741000" y="199475"/>
            <a:chExt cx="191953" cy="192210"/>
          </a:xfrm>
        </p:grpSpPr>
        <p:sp>
          <p:nvSpPr>
            <p:cNvPr id="869" name="Google Shape;869;p4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3"/>
          <p:cNvGrpSpPr/>
          <p:nvPr/>
        </p:nvGrpSpPr>
        <p:grpSpPr>
          <a:xfrm>
            <a:off x="7217651" y="962729"/>
            <a:ext cx="858975" cy="300968"/>
            <a:chOff x="2271950" y="2722775"/>
            <a:chExt cx="575875" cy="201775"/>
          </a:xfrm>
        </p:grpSpPr>
        <p:sp>
          <p:nvSpPr>
            <p:cNvPr id="883" name="Google Shape;883;p4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43"/>
          <p:cNvSpPr/>
          <p:nvPr/>
        </p:nvSpPr>
        <p:spPr>
          <a:xfrm>
            <a:off x="8076613" y="6843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6658639" y="962736"/>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6012987" y="751315"/>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6872963" y="7861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71C2AFDD-0A57-1B88-6CA3-E93D4CB05183}"/>
              </a:ext>
            </a:extLst>
          </p:cNvPr>
          <p:cNvPicPr>
            <a:picLocks noChangeAspect="1"/>
          </p:cNvPicPr>
          <p:nvPr/>
        </p:nvPicPr>
        <p:blipFill rotWithShape="1">
          <a:blip r:embed="rId7"/>
          <a:srcRect l="3594" t="41388" r="30780" b="10761"/>
          <a:stretch/>
        </p:blipFill>
        <p:spPr>
          <a:xfrm>
            <a:off x="256468" y="1456599"/>
            <a:ext cx="5184033" cy="2651054"/>
          </a:xfrm>
          <a:prstGeom prst="rect">
            <a:avLst/>
          </a:prstGeom>
        </p:spPr>
      </p:pic>
      <p:grpSp>
        <p:nvGrpSpPr>
          <p:cNvPr id="12" name="Google Shape;9556;p87">
            <a:extLst>
              <a:ext uri="{FF2B5EF4-FFF2-40B4-BE49-F238E27FC236}">
                <a16:creationId xmlns:a16="http://schemas.microsoft.com/office/drawing/2014/main" id="{DC5B3E26-791A-8383-95E5-FF9053DAFD8C}"/>
              </a:ext>
            </a:extLst>
          </p:cNvPr>
          <p:cNvGrpSpPr/>
          <p:nvPr/>
        </p:nvGrpSpPr>
        <p:grpSpPr>
          <a:xfrm>
            <a:off x="7900225" y="2421380"/>
            <a:ext cx="354341" cy="354341"/>
            <a:chOff x="-49027775" y="3183175"/>
            <a:chExt cx="299325" cy="299325"/>
          </a:xfrm>
        </p:grpSpPr>
        <p:sp>
          <p:nvSpPr>
            <p:cNvPr id="13" name="Google Shape;9557;p87">
              <a:extLst>
                <a:ext uri="{FF2B5EF4-FFF2-40B4-BE49-F238E27FC236}">
                  <a16:creationId xmlns:a16="http://schemas.microsoft.com/office/drawing/2014/main" id="{DFCC9CCF-3065-4EB2-5322-1ACEFDBD974D}"/>
                </a:ext>
              </a:extLst>
            </p:cNvPr>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558;p87">
              <a:extLst>
                <a:ext uri="{FF2B5EF4-FFF2-40B4-BE49-F238E27FC236}">
                  <a16:creationId xmlns:a16="http://schemas.microsoft.com/office/drawing/2014/main" id="{1B440A9F-FECE-48C2-2A87-A64D381013FB}"/>
                </a:ext>
              </a:extLst>
            </p:cNvPr>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559;p87">
              <a:extLst>
                <a:ext uri="{FF2B5EF4-FFF2-40B4-BE49-F238E27FC236}">
                  <a16:creationId xmlns:a16="http://schemas.microsoft.com/office/drawing/2014/main" id="{16F2348A-5221-8A11-0120-1B4B31519369}"/>
                </a:ext>
              </a:extLst>
            </p:cNvPr>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560;p87">
              <a:extLst>
                <a:ext uri="{FF2B5EF4-FFF2-40B4-BE49-F238E27FC236}">
                  <a16:creationId xmlns:a16="http://schemas.microsoft.com/office/drawing/2014/main" id="{06E3BB3D-8335-63DE-DD67-1FD9D7DD7F20}"/>
                </a:ext>
              </a:extLst>
            </p:cNvPr>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4992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7"/>
          <p:cNvSpPr txBox="1">
            <a:spLocks noGrp="1"/>
          </p:cNvSpPr>
          <p:nvPr>
            <p:ph type="subTitle" idx="1"/>
          </p:nvPr>
        </p:nvSpPr>
        <p:spPr>
          <a:xfrm>
            <a:off x="3024150" y="2831188"/>
            <a:ext cx="3095700" cy="87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Annisa Nuraini</a:t>
            </a:r>
          </a:p>
          <a:p>
            <a:pPr marL="0" lvl="0" indent="0" algn="ctr" rtl="0">
              <a:spcBef>
                <a:spcPts val="0"/>
              </a:spcBef>
              <a:spcAft>
                <a:spcPts val="0"/>
              </a:spcAft>
              <a:buNone/>
            </a:pPr>
            <a:r>
              <a:rPr lang="en" dirty="0"/>
              <a:t>Binar Academy</a:t>
            </a:r>
          </a:p>
          <a:p>
            <a:pPr marL="0" lvl="0" indent="0" algn="ctr" rtl="0">
              <a:spcBef>
                <a:spcPts val="0"/>
              </a:spcBef>
              <a:spcAft>
                <a:spcPts val="0"/>
              </a:spcAft>
              <a:buNone/>
            </a:pPr>
            <a:r>
              <a:rPr lang="en" dirty="0"/>
              <a:t>Data Scientice Wave 6</a:t>
            </a:r>
          </a:p>
          <a:p>
            <a:pPr marL="0" lvl="0" indent="0" algn="ctr" rtl="0">
              <a:spcBef>
                <a:spcPts val="0"/>
              </a:spcBef>
              <a:spcAft>
                <a:spcPts val="0"/>
              </a:spcAft>
              <a:buNone/>
            </a:pPr>
            <a:r>
              <a:rPr lang="en" dirty="0"/>
              <a:t>2023</a:t>
            </a:r>
          </a:p>
          <a:p>
            <a:pPr marL="0" lvl="0" indent="0" algn="ctr" rtl="0">
              <a:spcBef>
                <a:spcPts val="0"/>
              </a:spcBef>
              <a:spcAft>
                <a:spcPts val="0"/>
              </a:spcAft>
              <a:buNone/>
            </a:pPr>
            <a:endParaRPr dirty="0"/>
          </a:p>
        </p:txBody>
      </p:sp>
      <p:sp>
        <p:nvSpPr>
          <p:cNvPr id="398" name="Google Shape;398;p37"/>
          <p:cNvSpPr txBox="1">
            <a:spLocks noGrp="1"/>
          </p:cNvSpPr>
          <p:nvPr>
            <p:ph type="title"/>
          </p:nvPr>
        </p:nvSpPr>
        <p:spPr>
          <a:xfrm>
            <a:off x="3024150" y="1440213"/>
            <a:ext cx="30957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4400" dirty="0"/>
              <a:t>C</a:t>
            </a:r>
            <a:r>
              <a:rPr lang="en" sz="4400" dirty="0"/>
              <a:t>hallenge gold</a:t>
            </a:r>
            <a:endParaRPr sz="4400" dirty="0"/>
          </a:p>
        </p:txBody>
      </p:sp>
      <p:sp>
        <p:nvSpPr>
          <p:cNvPr id="399" name="Google Shape;399;p3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grpSp>
        <p:nvGrpSpPr>
          <p:cNvPr id="400" name="Google Shape;400;p37"/>
          <p:cNvGrpSpPr/>
          <p:nvPr/>
        </p:nvGrpSpPr>
        <p:grpSpPr>
          <a:xfrm>
            <a:off x="2308150" y="1262488"/>
            <a:ext cx="65475" cy="397950"/>
            <a:chOff x="2551425" y="1409425"/>
            <a:chExt cx="65475" cy="397950"/>
          </a:xfrm>
        </p:grpSpPr>
        <p:sp>
          <p:nvSpPr>
            <p:cNvPr id="401" name="Google Shape;401;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7"/>
          <p:cNvGrpSpPr/>
          <p:nvPr/>
        </p:nvGrpSpPr>
        <p:grpSpPr>
          <a:xfrm>
            <a:off x="714300" y="922363"/>
            <a:ext cx="472550" cy="202200"/>
            <a:chOff x="1441900" y="2926313"/>
            <a:chExt cx="472550" cy="202200"/>
          </a:xfrm>
        </p:grpSpPr>
        <p:sp>
          <p:nvSpPr>
            <p:cNvPr id="412" name="Google Shape;412;p37"/>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37"/>
          <p:cNvGrpSpPr/>
          <p:nvPr/>
        </p:nvGrpSpPr>
        <p:grpSpPr>
          <a:xfrm>
            <a:off x="1093400" y="1043938"/>
            <a:ext cx="1043050" cy="1488400"/>
            <a:chOff x="910475" y="761863"/>
            <a:chExt cx="1043050" cy="1488400"/>
          </a:xfrm>
        </p:grpSpPr>
        <p:sp>
          <p:nvSpPr>
            <p:cNvPr id="418" name="Google Shape;418;p37"/>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7"/>
          <p:cNvGrpSpPr/>
          <p:nvPr/>
        </p:nvGrpSpPr>
        <p:grpSpPr>
          <a:xfrm>
            <a:off x="1701625" y="2135638"/>
            <a:ext cx="875600" cy="1088925"/>
            <a:chOff x="5962175" y="478150"/>
            <a:chExt cx="875600" cy="1088925"/>
          </a:xfrm>
        </p:grpSpPr>
        <p:sp>
          <p:nvSpPr>
            <p:cNvPr id="430" name="Google Shape;430;p37"/>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37"/>
          <p:cNvGrpSpPr/>
          <p:nvPr/>
        </p:nvGrpSpPr>
        <p:grpSpPr>
          <a:xfrm>
            <a:off x="7701156" y="1589321"/>
            <a:ext cx="612965" cy="612965"/>
            <a:chOff x="5208200" y="980975"/>
            <a:chExt cx="440475" cy="440475"/>
          </a:xfrm>
        </p:grpSpPr>
        <p:sp>
          <p:nvSpPr>
            <p:cNvPr id="436" name="Google Shape;436;p37"/>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37"/>
          <p:cNvSpPr/>
          <p:nvPr/>
        </p:nvSpPr>
        <p:spPr>
          <a:xfrm>
            <a:off x="830238" y="31402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1287513" y="2770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039913" y="74261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rot="-1685758">
            <a:off x="724953" y="2780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7"/>
          <p:cNvGrpSpPr/>
          <p:nvPr/>
        </p:nvGrpSpPr>
        <p:grpSpPr>
          <a:xfrm>
            <a:off x="6522182" y="1124566"/>
            <a:ext cx="953591" cy="334099"/>
            <a:chOff x="2271950" y="2722775"/>
            <a:chExt cx="575875" cy="201775"/>
          </a:xfrm>
        </p:grpSpPr>
        <p:sp>
          <p:nvSpPr>
            <p:cNvPr id="443" name="Google Shape;443;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7"/>
          <p:cNvGrpSpPr/>
          <p:nvPr/>
        </p:nvGrpSpPr>
        <p:grpSpPr>
          <a:xfrm>
            <a:off x="7618297" y="3712639"/>
            <a:ext cx="695830" cy="243805"/>
            <a:chOff x="2271950" y="2722775"/>
            <a:chExt cx="575875" cy="201775"/>
          </a:xfrm>
        </p:grpSpPr>
        <p:sp>
          <p:nvSpPr>
            <p:cNvPr id="449" name="Google Shape;449;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7"/>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2810726" y="803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6012013" y="41742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rot="7201932">
            <a:off x="1637012" y="3349078"/>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7140551" y="34274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rot="7198898">
            <a:off x="7188899" y="21191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6647613" y="8564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7"/>
          <p:cNvGrpSpPr/>
          <p:nvPr/>
        </p:nvGrpSpPr>
        <p:grpSpPr>
          <a:xfrm rot="5400000">
            <a:off x="7461288" y="4014463"/>
            <a:ext cx="65475" cy="397950"/>
            <a:chOff x="2551425" y="1409425"/>
            <a:chExt cx="65475" cy="397950"/>
          </a:xfrm>
        </p:grpSpPr>
        <p:sp>
          <p:nvSpPr>
            <p:cNvPr id="465" name="Google Shape;465;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37"/>
          <p:cNvSpPr/>
          <p:nvPr/>
        </p:nvSpPr>
        <p:spPr>
          <a:xfrm>
            <a:off x="8021301" y="7426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661124" y="2531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480" name="Google Shape;480;p3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481" name="Google Shape;481;p37">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482" name="Google Shape;482;p37"/>
          <p:cNvGrpSpPr/>
          <p:nvPr/>
        </p:nvGrpSpPr>
        <p:grpSpPr>
          <a:xfrm>
            <a:off x="706038" y="312972"/>
            <a:ext cx="140222" cy="140409"/>
            <a:chOff x="2741000" y="199475"/>
            <a:chExt cx="191953" cy="192210"/>
          </a:xfrm>
        </p:grpSpPr>
        <p:sp>
          <p:nvSpPr>
            <p:cNvPr id="483" name="Google Shape;483;p3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37">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 name="Google Shape;493;p37"/>
          <p:cNvCxnSpPr/>
          <p:nvPr/>
        </p:nvCxnSpPr>
        <p:spPr>
          <a:xfrm>
            <a:off x="3185561" y="2770463"/>
            <a:ext cx="2772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3"/>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cleansing</a:t>
            </a:r>
            <a:endParaRPr dirty="0"/>
          </a:p>
        </p:txBody>
      </p:sp>
      <p:sp>
        <p:nvSpPr>
          <p:cNvPr id="796" name="Google Shape;796;p4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857" name="Google Shape;857;p43"/>
          <p:cNvSpPr txBox="1"/>
          <p:nvPr/>
        </p:nvSpPr>
        <p:spPr>
          <a:xfrm>
            <a:off x="1778930" y="1564564"/>
            <a:ext cx="2894250" cy="74971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800" dirty="0" err="1">
                <a:solidFill>
                  <a:schemeClr val="dk1"/>
                </a:solidFill>
                <a:latin typeface="Bebas Neue"/>
                <a:ea typeface="Bebas Neue"/>
                <a:cs typeface="Bebas Neue"/>
                <a:sym typeface="Bebas Neue"/>
              </a:rPr>
              <a:t>Menghilangkan</a:t>
            </a:r>
            <a:r>
              <a:rPr lang="en-US" sz="1800" dirty="0">
                <a:solidFill>
                  <a:schemeClr val="dk1"/>
                </a:solidFill>
                <a:latin typeface="Bebas Neue"/>
                <a:ea typeface="Bebas Neue"/>
                <a:cs typeface="Bebas Neue"/>
                <a:sym typeface="Bebas Neue"/>
              </a:rPr>
              <a:t> </a:t>
            </a:r>
            <a:r>
              <a:rPr lang="en-US" sz="1800" dirty="0" err="1">
                <a:solidFill>
                  <a:schemeClr val="dk1"/>
                </a:solidFill>
                <a:latin typeface="Bebas Neue"/>
                <a:ea typeface="Bebas Neue"/>
                <a:cs typeface="Bebas Neue"/>
                <a:sym typeface="Bebas Neue"/>
              </a:rPr>
              <a:t>karakter</a:t>
            </a:r>
            <a:r>
              <a:rPr lang="en-US" sz="1800" dirty="0">
                <a:solidFill>
                  <a:schemeClr val="dk1"/>
                </a:solidFill>
                <a:latin typeface="Bebas Neue"/>
                <a:ea typeface="Bebas Neue"/>
                <a:cs typeface="Bebas Neue"/>
                <a:sym typeface="Bebas Neue"/>
              </a:rPr>
              <a:t> yang </a:t>
            </a:r>
            <a:r>
              <a:rPr lang="en-US" sz="1800" dirty="0" err="1">
                <a:solidFill>
                  <a:schemeClr val="dk1"/>
                </a:solidFill>
                <a:latin typeface="Bebas Neue"/>
                <a:ea typeface="Bebas Neue"/>
                <a:cs typeface="Bebas Neue"/>
                <a:sym typeface="Bebas Neue"/>
              </a:rPr>
              <a:t>tidak</a:t>
            </a:r>
            <a:r>
              <a:rPr lang="en-US" sz="1800" dirty="0">
                <a:solidFill>
                  <a:schemeClr val="dk1"/>
                </a:solidFill>
                <a:latin typeface="Bebas Neue"/>
                <a:ea typeface="Bebas Neue"/>
                <a:cs typeface="Bebas Neue"/>
                <a:sym typeface="Bebas Neue"/>
              </a:rPr>
              <a:t> </a:t>
            </a:r>
            <a:r>
              <a:rPr lang="en-US" sz="1800" dirty="0" err="1">
                <a:solidFill>
                  <a:schemeClr val="dk1"/>
                </a:solidFill>
                <a:latin typeface="Bebas Neue"/>
                <a:ea typeface="Bebas Neue"/>
                <a:cs typeface="Bebas Neue"/>
                <a:sym typeface="Bebas Neue"/>
              </a:rPr>
              <a:t>perlu</a:t>
            </a:r>
            <a:endParaRPr sz="1800" dirty="0">
              <a:solidFill>
                <a:schemeClr val="dk1"/>
              </a:solidFill>
              <a:latin typeface="Bebas Neue"/>
              <a:ea typeface="Bebas Neue"/>
              <a:cs typeface="Bebas Neue"/>
              <a:sym typeface="Bebas Neue"/>
            </a:endParaRPr>
          </a:p>
        </p:txBody>
      </p:sp>
      <p:sp>
        <p:nvSpPr>
          <p:cNvPr id="858" name="Google Shape;858;p43"/>
          <p:cNvSpPr txBox="1"/>
          <p:nvPr/>
        </p:nvSpPr>
        <p:spPr>
          <a:xfrm>
            <a:off x="5520951" y="1758259"/>
            <a:ext cx="1974300" cy="54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200" dirty="0">
              <a:solidFill>
                <a:schemeClr val="dk1"/>
              </a:solidFill>
              <a:latin typeface="Arimo"/>
              <a:ea typeface="Arimo"/>
              <a:cs typeface="Arimo"/>
              <a:sym typeface="Arimo"/>
            </a:endParaRPr>
          </a:p>
        </p:txBody>
      </p:sp>
      <p:sp>
        <p:nvSpPr>
          <p:cNvPr id="859" name="Google Shape;859;p43"/>
          <p:cNvSpPr/>
          <p:nvPr/>
        </p:nvSpPr>
        <p:spPr>
          <a:xfrm>
            <a:off x="826140" y="1552281"/>
            <a:ext cx="762000" cy="7620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lt1"/>
              </a:solidFill>
              <a:latin typeface="Bebas Neue"/>
              <a:ea typeface="Bebas Neue"/>
              <a:cs typeface="Bebas Neue"/>
              <a:sym typeface="Bebas Neue"/>
            </a:endParaRPr>
          </a:p>
        </p:txBody>
      </p:sp>
      <p:sp>
        <p:nvSpPr>
          <p:cNvPr id="860" name="Google Shape;860;p43"/>
          <p:cNvSpPr txBox="1"/>
          <p:nvPr/>
        </p:nvSpPr>
        <p:spPr>
          <a:xfrm>
            <a:off x="4079110" y="2854061"/>
            <a:ext cx="19743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dirty="0" err="1">
                <a:solidFill>
                  <a:schemeClr val="dk1"/>
                </a:solidFill>
                <a:latin typeface="Bebas Neue"/>
                <a:ea typeface="Bebas Neue"/>
                <a:cs typeface="Bebas Neue"/>
                <a:sym typeface="Bebas Neue"/>
              </a:rPr>
              <a:t>Normalisasi</a:t>
            </a:r>
            <a:r>
              <a:rPr lang="en-US" sz="2400" dirty="0">
                <a:solidFill>
                  <a:schemeClr val="dk1"/>
                </a:solidFill>
                <a:latin typeface="Bebas Neue"/>
                <a:ea typeface="Bebas Neue"/>
                <a:cs typeface="Bebas Neue"/>
                <a:sym typeface="Bebas Neue"/>
              </a:rPr>
              <a:t> </a:t>
            </a:r>
            <a:r>
              <a:rPr lang="en-US" sz="2400" dirty="0" err="1">
                <a:solidFill>
                  <a:schemeClr val="dk1"/>
                </a:solidFill>
                <a:latin typeface="Bebas Neue"/>
                <a:ea typeface="Bebas Neue"/>
                <a:cs typeface="Bebas Neue"/>
                <a:sym typeface="Bebas Neue"/>
              </a:rPr>
              <a:t>KAta</a:t>
            </a:r>
            <a:endParaRPr sz="2400" dirty="0">
              <a:solidFill>
                <a:schemeClr val="dk1"/>
              </a:solidFill>
              <a:latin typeface="Bebas Neue"/>
              <a:ea typeface="Bebas Neue"/>
              <a:cs typeface="Bebas Neue"/>
              <a:sym typeface="Bebas Neue"/>
            </a:endParaRPr>
          </a:p>
        </p:txBody>
      </p:sp>
      <p:sp>
        <p:nvSpPr>
          <p:cNvPr id="861" name="Google Shape;861;p43"/>
          <p:cNvSpPr txBox="1"/>
          <p:nvPr/>
        </p:nvSpPr>
        <p:spPr>
          <a:xfrm>
            <a:off x="4053908" y="3219921"/>
            <a:ext cx="1974300" cy="54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solidFill>
                  <a:schemeClr val="dk1"/>
                </a:solidFill>
                <a:latin typeface="Arimo"/>
                <a:ea typeface="Arimo"/>
                <a:cs typeface="Arimo"/>
                <a:sym typeface="Arimo"/>
              </a:rPr>
              <a:t>Menghilangkan kata abusive dan mengubah kata alay menjadi baku</a:t>
            </a:r>
            <a:endParaRPr sz="1100" dirty="0">
              <a:solidFill>
                <a:schemeClr val="dk1"/>
              </a:solidFill>
              <a:latin typeface="Arimo"/>
              <a:ea typeface="Arimo"/>
              <a:cs typeface="Arimo"/>
              <a:sym typeface="Arimo"/>
            </a:endParaRPr>
          </a:p>
        </p:txBody>
      </p:sp>
      <p:sp>
        <p:nvSpPr>
          <p:cNvPr id="862" name="Google Shape;862;p43"/>
          <p:cNvSpPr/>
          <p:nvPr/>
        </p:nvSpPr>
        <p:spPr>
          <a:xfrm>
            <a:off x="6229007" y="3035614"/>
            <a:ext cx="762000" cy="762000"/>
          </a:xfrm>
          <a:prstGeom prst="ellipse">
            <a:avLst/>
          </a:prstGeom>
          <a:gradFill>
            <a:gsLst>
              <a:gs pos="0">
                <a:schemeClr val="accent2">
                  <a:alpha val="59820"/>
                </a:schemeClr>
              </a:gs>
              <a:gs pos="100000">
                <a:schemeClr val="dk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lt1"/>
              </a:solidFill>
              <a:latin typeface="Bebas Neue"/>
              <a:ea typeface="Bebas Neue"/>
              <a:cs typeface="Bebas Neue"/>
              <a:sym typeface="Bebas Neue"/>
            </a:endParaRPr>
          </a:p>
        </p:txBody>
      </p:sp>
      <p:sp>
        <p:nvSpPr>
          <p:cNvPr id="863" name="Google Shape;863;p4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866" name="Google Shape;866;p4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867" name="Google Shape;867;p4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868" name="Google Shape;868;p43"/>
          <p:cNvGrpSpPr/>
          <p:nvPr/>
        </p:nvGrpSpPr>
        <p:grpSpPr>
          <a:xfrm>
            <a:off x="706038" y="312972"/>
            <a:ext cx="140222" cy="140409"/>
            <a:chOff x="2741000" y="199475"/>
            <a:chExt cx="191953" cy="192210"/>
          </a:xfrm>
        </p:grpSpPr>
        <p:sp>
          <p:nvSpPr>
            <p:cNvPr id="869" name="Google Shape;869;p4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3"/>
          <p:cNvGrpSpPr/>
          <p:nvPr/>
        </p:nvGrpSpPr>
        <p:grpSpPr>
          <a:xfrm>
            <a:off x="7217651" y="962729"/>
            <a:ext cx="858975" cy="300968"/>
            <a:chOff x="2271950" y="2722775"/>
            <a:chExt cx="575875" cy="201775"/>
          </a:xfrm>
        </p:grpSpPr>
        <p:sp>
          <p:nvSpPr>
            <p:cNvPr id="883" name="Google Shape;883;p4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43"/>
          <p:cNvSpPr/>
          <p:nvPr/>
        </p:nvSpPr>
        <p:spPr>
          <a:xfrm>
            <a:off x="8076613" y="6843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6658639" y="962736"/>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6012987" y="751315"/>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6872963" y="7861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0209;p89">
            <a:extLst>
              <a:ext uri="{FF2B5EF4-FFF2-40B4-BE49-F238E27FC236}">
                <a16:creationId xmlns:a16="http://schemas.microsoft.com/office/drawing/2014/main" id="{DC52A3A9-5207-189D-D031-D1BAD3BE4EF8}"/>
              </a:ext>
            </a:extLst>
          </p:cNvPr>
          <p:cNvGrpSpPr/>
          <p:nvPr/>
        </p:nvGrpSpPr>
        <p:grpSpPr>
          <a:xfrm>
            <a:off x="1019976" y="1722893"/>
            <a:ext cx="442373" cy="420775"/>
            <a:chOff x="-6690625" y="3631325"/>
            <a:chExt cx="307225" cy="292225"/>
          </a:xfrm>
        </p:grpSpPr>
        <p:sp>
          <p:nvSpPr>
            <p:cNvPr id="7" name="Google Shape;10210;p89">
              <a:extLst>
                <a:ext uri="{FF2B5EF4-FFF2-40B4-BE49-F238E27FC236}">
                  <a16:creationId xmlns:a16="http://schemas.microsoft.com/office/drawing/2014/main" id="{AD321CF3-E415-DE11-0FA7-5199FBD8B0CC}"/>
                </a:ext>
              </a:extLst>
            </p:cNvPr>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211;p89">
              <a:extLst>
                <a:ext uri="{FF2B5EF4-FFF2-40B4-BE49-F238E27FC236}">
                  <a16:creationId xmlns:a16="http://schemas.microsoft.com/office/drawing/2014/main" id="{D47175B4-5628-3451-AF73-8217D744BCAC}"/>
                </a:ext>
              </a:extLst>
            </p:cNvPr>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212;p89">
              <a:extLst>
                <a:ext uri="{FF2B5EF4-FFF2-40B4-BE49-F238E27FC236}">
                  <a16:creationId xmlns:a16="http://schemas.microsoft.com/office/drawing/2014/main" id="{3505AF24-BD2B-2CDC-E7AA-2D115E9AE81E}"/>
                </a:ext>
              </a:extLst>
            </p:cNvPr>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13;p89">
              <a:extLst>
                <a:ext uri="{FF2B5EF4-FFF2-40B4-BE49-F238E27FC236}">
                  <a16:creationId xmlns:a16="http://schemas.microsoft.com/office/drawing/2014/main" id="{478C2473-C48A-F4D6-AEE4-BCB7F292AFF8}"/>
                </a:ext>
              </a:extLst>
            </p:cNvPr>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214;p89">
              <a:extLst>
                <a:ext uri="{FF2B5EF4-FFF2-40B4-BE49-F238E27FC236}">
                  <a16:creationId xmlns:a16="http://schemas.microsoft.com/office/drawing/2014/main" id="{B99920C9-54E4-4DEB-F583-88034B90429C}"/>
                </a:ext>
              </a:extLst>
            </p:cNvPr>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556;p87">
            <a:extLst>
              <a:ext uri="{FF2B5EF4-FFF2-40B4-BE49-F238E27FC236}">
                <a16:creationId xmlns:a16="http://schemas.microsoft.com/office/drawing/2014/main" id="{DC5B3E26-791A-8383-95E5-FF9053DAFD8C}"/>
              </a:ext>
            </a:extLst>
          </p:cNvPr>
          <p:cNvGrpSpPr/>
          <p:nvPr/>
        </p:nvGrpSpPr>
        <p:grpSpPr>
          <a:xfrm>
            <a:off x="6432836" y="3182175"/>
            <a:ext cx="354341" cy="432760"/>
            <a:chOff x="-49027775" y="3183175"/>
            <a:chExt cx="299325" cy="299325"/>
          </a:xfrm>
        </p:grpSpPr>
        <p:sp>
          <p:nvSpPr>
            <p:cNvPr id="13" name="Google Shape;9557;p87">
              <a:extLst>
                <a:ext uri="{FF2B5EF4-FFF2-40B4-BE49-F238E27FC236}">
                  <a16:creationId xmlns:a16="http://schemas.microsoft.com/office/drawing/2014/main" id="{DFCC9CCF-3065-4EB2-5322-1ACEFDBD974D}"/>
                </a:ext>
              </a:extLst>
            </p:cNvPr>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558;p87">
              <a:extLst>
                <a:ext uri="{FF2B5EF4-FFF2-40B4-BE49-F238E27FC236}">
                  <a16:creationId xmlns:a16="http://schemas.microsoft.com/office/drawing/2014/main" id="{1B440A9F-FECE-48C2-2A87-A64D381013FB}"/>
                </a:ext>
              </a:extLst>
            </p:cNvPr>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559;p87">
              <a:extLst>
                <a:ext uri="{FF2B5EF4-FFF2-40B4-BE49-F238E27FC236}">
                  <a16:creationId xmlns:a16="http://schemas.microsoft.com/office/drawing/2014/main" id="{16F2348A-5221-8A11-0120-1B4B31519369}"/>
                </a:ext>
              </a:extLst>
            </p:cNvPr>
            <p:cNvSpPr/>
            <p:nvPr/>
          </p:nvSpPr>
          <p:spPr>
            <a:xfrm>
              <a:off x="-49027772"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560;p87">
              <a:extLst>
                <a:ext uri="{FF2B5EF4-FFF2-40B4-BE49-F238E27FC236}">
                  <a16:creationId xmlns:a16="http://schemas.microsoft.com/office/drawing/2014/main" id="{06E3BB3D-8335-63DE-DD67-1FD9D7DD7F20}"/>
                </a:ext>
              </a:extLst>
            </p:cNvPr>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Picture 3">
            <a:extLst>
              <a:ext uri="{FF2B5EF4-FFF2-40B4-BE49-F238E27FC236}">
                <a16:creationId xmlns:a16="http://schemas.microsoft.com/office/drawing/2014/main" id="{8367C0F0-24A0-4D94-AE3C-44323C51EB9F}"/>
              </a:ext>
            </a:extLst>
          </p:cNvPr>
          <p:cNvPicPr>
            <a:picLocks noChangeAspect="1"/>
          </p:cNvPicPr>
          <p:nvPr/>
        </p:nvPicPr>
        <p:blipFill rotWithShape="1">
          <a:blip r:embed="rId7"/>
          <a:srcRect l="7216" t="23310" r="52801" b="51944"/>
          <a:stretch/>
        </p:blipFill>
        <p:spPr>
          <a:xfrm>
            <a:off x="4572000" y="1361721"/>
            <a:ext cx="3656049" cy="1272788"/>
          </a:xfrm>
          <a:prstGeom prst="rect">
            <a:avLst/>
          </a:prstGeom>
        </p:spPr>
      </p:pic>
      <p:pic>
        <p:nvPicPr>
          <p:cNvPr id="18" name="Picture 17">
            <a:extLst>
              <a:ext uri="{FF2B5EF4-FFF2-40B4-BE49-F238E27FC236}">
                <a16:creationId xmlns:a16="http://schemas.microsoft.com/office/drawing/2014/main" id="{DCEBABFD-AC4C-B2F9-5BAE-97543543D5C7}"/>
              </a:ext>
            </a:extLst>
          </p:cNvPr>
          <p:cNvPicPr>
            <a:picLocks noChangeAspect="1"/>
          </p:cNvPicPr>
          <p:nvPr/>
        </p:nvPicPr>
        <p:blipFill rotWithShape="1">
          <a:blip r:embed="rId7"/>
          <a:srcRect l="6851" t="47391" r="63272" b="13369"/>
          <a:stretch/>
        </p:blipFill>
        <p:spPr>
          <a:xfrm>
            <a:off x="1116506" y="2531936"/>
            <a:ext cx="2731833" cy="2018299"/>
          </a:xfrm>
          <a:prstGeom prst="rect">
            <a:avLst/>
          </a:prstGeom>
        </p:spPr>
      </p:pic>
    </p:spTree>
    <p:extLst>
      <p:ext uri="{BB962C8B-B14F-4D97-AF65-F5344CB8AC3E}">
        <p14:creationId xmlns:p14="http://schemas.microsoft.com/office/powerpoint/2010/main" val="1965089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grpSp>
        <p:nvGrpSpPr>
          <p:cNvPr id="1946" name="Google Shape;1946;p63"/>
          <p:cNvGrpSpPr/>
          <p:nvPr/>
        </p:nvGrpSpPr>
        <p:grpSpPr>
          <a:xfrm>
            <a:off x="7424791" y="2560533"/>
            <a:ext cx="1447577" cy="507202"/>
            <a:chOff x="2271950" y="2722775"/>
            <a:chExt cx="575875" cy="201775"/>
          </a:xfrm>
        </p:grpSpPr>
        <p:sp>
          <p:nvSpPr>
            <p:cNvPr id="1947" name="Google Shape;1947;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2" name="Google Shape;1952;p63"/>
          <p:cNvSpPr txBox="1">
            <a:spLocks noGrp="1"/>
          </p:cNvSpPr>
          <p:nvPr>
            <p:ph type="subTitle" idx="1"/>
          </p:nvPr>
        </p:nvSpPr>
        <p:spPr>
          <a:xfrm>
            <a:off x="1011250" y="2097419"/>
            <a:ext cx="2429100" cy="862679"/>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en-US" sz="1600" dirty="0" err="1"/>
              <a:t>Menghitung</a:t>
            </a:r>
            <a:r>
              <a:rPr lang="en-US" sz="1600" dirty="0"/>
              <a:t> Total Panjang </a:t>
            </a:r>
            <a:r>
              <a:rPr lang="en-US" sz="1600" dirty="0" err="1"/>
              <a:t>karakter</a:t>
            </a:r>
            <a:r>
              <a:rPr lang="en-US" sz="1600" dirty="0"/>
              <a:t> kata tweet </a:t>
            </a:r>
            <a:r>
              <a:rPr lang="en-US" sz="1600" dirty="0" err="1"/>
              <a:t>sebelum</a:t>
            </a:r>
            <a:r>
              <a:rPr lang="en-US" sz="1600" dirty="0"/>
              <a:t> cleansing dan </a:t>
            </a:r>
            <a:r>
              <a:rPr lang="en-US" sz="1600" dirty="0" err="1"/>
              <a:t>sesudah</a:t>
            </a:r>
            <a:r>
              <a:rPr lang="en-US" sz="1600" dirty="0"/>
              <a:t> cleansing data</a:t>
            </a:r>
            <a:endParaRPr sz="1600" dirty="0"/>
          </a:p>
        </p:txBody>
      </p:sp>
      <p:sp>
        <p:nvSpPr>
          <p:cNvPr id="1953" name="Google Shape;1953;p63"/>
          <p:cNvSpPr txBox="1">
            <a:spLocks noGrp="1"/>
          </p:cNvSpPr>
          <p:nvPr>
            <p:ph type="title"/>
          </p:nvPr>
        </p:nvSpPr>
        <p:spPr>
          <a:xfrm>
            <a:off x="931098" y="1601246"/>
            <a:ext cx="2589403" cy="6500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Panjang </a:t>
            </a:r>
            <a:r>
              <a:rPr lang="en-US" sz="2400" dirty="0" err="1"/>
              <a:t>karakter</a:t>
            </a:r>
            <a:r>
              <a:rPr lang="en-US" sz="2400" dirty="0"/>
              <a:t> kata</a:t>
            </a:r>
            <a:endParaRPr sz="2400" dirty="0"/>
          </a:p>
        </p:txBody>
      </p:sp>
      <p:cxnSp>
        <p:nvCxnSpPr>
          <p:cNvPr id="1954" name="Google Shape;1954;p63"/>
          <p:cNvCxnSpPr>
            <a:cxnSpLocks/>
          </p:cNvCxnSpPr>
          <p:nvPr/>
        </p:nvCxnSpPr>
        <p:spPr>
          <a:xfrm flipV="1">
            <a:off x="1009613" y="2126248"/>
            <a:ext cx="2430737" cy="4516"/>
          </a:xfrm>
          <a:prstGeom prst="straightConnector1">
            <a:avLst/>
          </a:prstGeom>
          <a:noFill/>
          <a:ln w="9525" cap="flat" cmpd="sng">
            <a:solidFill>
              <a:schemeClr val="dk1"/>
            </a:solidFill>
            <a:prstDash val="solid"/>
            <a:round/>
            <a:headEnd type="none" w="med" len="med"/>
            <a:tailEnd type="none" w="med" len="med"/>
          </a:ln>
        </p:spPr>
      </p:cxnSp>
      <p:sp>
        <p:nvSpPr>
          <p:cNvPr id="1956" name="Google Shape;1956;p63"/>
          <p:cNvSpPr/>
          <p:nvPr/>
        </p:nvSpPr>
        <p:spPr>
          <a:xfrm>
            <a:off x="4529036" y="675230"/>
            <a:ext cx="4343332" cy="3896770"/>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1958" name="Google Shape;1958;p63"/>
          <p:cNvSpPr/>
          <p:nvPr/>
        </p:nvSpPr>
        <p:spPr>
          <a:xfrm>
            <a:off x="751776" y="11047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1574076" y="7349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456563" y="84344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rot="-1685758">
            <a:off x="722628" y="7454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2" name="Google Shape;1962;p63"/>
          <p:cNvGrpSpPr/>
          <p:nvPr/>
        </p:nvGrpSpPr>
        <p:grpSpPr>
          <a:xfrm>
            <a:off x="3172244" y="675229"/>
            <a:ext cx="953591" cy="334099"/>
            <a:chOff x="2271950" y="2722775"/>
            <a:chExt cx="575875" cy="201775"/>
          </a:xfrm>
        </p:grpSpPr>
        <p:sp>
          <p:nvSpPr>
            <p:cNvPr id="1963" name="Google Shape;1963;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8" name="Google Shape;1968;p63"/>
          <p:cNvSpPr/>
          <p:nvPr/>
        </p:nvSpPr>
        <p:spPr>
          <a:xfrm>
            <a:off x="4225513" y="3567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rot="7202853">
            <a:off x="787555" y="3862593"/>
            <a:ext cx="450456" cy="448158"/>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3581638" y="12752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rot="-1685758">
            <a:off x="7151203" y="21078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4677375" y="10093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6661124" y="27737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rot="-1685758">
            <a:off x="4236178" y="1781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1444450" y="433826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80" name="Google Shape;1980;p6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81" name="Google Shape;1981;p6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82" name="Google Shape;1982;p63"/>
          <p:cNvGrpSpPr/>
          <p:nvPr/>
        </p:nvGrpSpPr>
        <p:grpSpPr>
          <a:xfrm>
            <a:off x="706038" y="312972"/>
            <a:ext cx="140222" cy="140409"/>
            <a:chOff x="2741000" y="199475"/>
            <a:chExt cx="191953" cy="192210"/>
          </a:xfrm>
        </p:grpSpPr>
        <p:sp>
          <p:nvSpPr>
            <p:cNvPr id="1983" name="Google Shape;1983;p6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2" name="Google Shape;1992;p6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4674951" y="38922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BBB6C4D4-7EF0-A842-44B5-6C1343001070}"/>
              </a:ext>
            </a:extLst>
          </p:cNvPr>
          <p:cNvPicPr>
            <a:picLocks noChangeAspect="1"/>
          </p:cNvPicPr>
          <p:nvPr/>
        </p:nvPicPr>
        <p:blipFill rotWithShape="1">
          <a:blip r:embed="rId7"/>
          <a:srcRect r="39459"/>
          <a:stretch/>
        </p:blipFill>
        <p:spPr>
          <a:xfrm>
            <a:off x="4742910" y="859424"/>
            <a:ext cx="3943570" cy="2703783"/>
          </a:xfrm>
          <a:prstGeom prst="rect">
            <a:avLst/>
          </a:prstGeom>
        </p:spPr>
      </p:pic>
    </p:spTree>
    <p:extLst>
      <p:ext uri="{BB962C8B-B14F-4D97-AF65-F5344CB8AC3E}">
        <p14:creationId xmlns:p14="http://schemas.microsoft.com/office/powerpoint/2010/main" val="1594549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grpSp>
        <p:nvGrpSpPr>
          <p:cNvPr id="1946" name="Google Shape;1946;p63"/>
          <p:cNvGrpSpPr/>
          <p:nvPr/>
        </p:nvGrpSpPr>
        <p:grpSpPr>
          <a:xfrm>
            <a:off x="7424791" y="2560533"/>
            <a:ext cx="1447577" cy="507202"/>
            <a:chOff x="2271950" y="2722775"/>
            <a:chExt cx="575875" cy="201775"/>
          </a:xfrm>
        </p:grpSpPr>
        <p:sp>
          <p:nvSpPr>
            <p:cNvPr id="1947" name="Google Shape;1947;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2" name="Google Shape;1952;p63"/>
          <p:cNvSpPr txBox="1">
            <a:spLocks noGrp="1"/>
          </p:cNvSpPr>
          <p:nvPr>
            <p:ph type="subTitle" idx="1"/>
          </p:nvPr>
        </p:nvSpPr>
        <p:spPr>
          <a:xfrm>
            <a:off x="1011250" y="2097419"/>
            <a:ext cx="2429100" cy="862679"/>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en-US" sz="1600" dirty="0" err="1"/>
              <a:t>Menghitung</a:t>
            </a:r>
            <a:r>
              <a:rPr lang="en-US" sz="1600" dirty="0"/>
              <a:t> Total Panjang </a:t>
            </a:r>
            <a:r>
              <a:rPr lang="en-US" sz="1600" dirty="0" err="1"/>
              <a:t>karakter</a:t>
            </a:r>
            <a:r>
              <a:rPr lang="en-US" sz="1600" dirty="0"/>
              <a:t> kata tweet </a:t>
            </a:r>
            <a:r>
              <a:rPr lang="en-US" sz="1600" dirty="0" err="1"/>
              <a:t>sebelum</a:t>
            </a:r>
            <a:r>
              <a:rPr lang="en-US" sz="1600" dirty="0"/>
              <a:t> cleansing dan </a:t>
            </a:r>
            <a:r>
              <a:rPr lang="en-US" sz="1600" dirty="0" err="1"/>
              <a:t>sesudah</a:t>
            </a:r>
            <a:r>
              <a:rPr lang="en-US" sz="1600" dirty="0"/>
              <a:t> cleansing data</a:t>
            </a:r>
            <a:endParaRPr sz="1600" dirty="0"/>
          </a:p>
        </p:txBody>
      </p:sp>
      <p:sp>
        <p:nvSpPr>
          <p:cNvPr id="1953" name="Google Shape;1953;p63"/>
          <p:cNvSpPr txBox="1">
            <a:spLocks noGrp="1"/>
          </p:cNvSpPr>
          <p:nvPr>
            <p:ph type="title"/>
          </p:nvPr>
        </p:nvSpPr>
        <p:spPr>
          <a:xfrm>
            <a:off x="931098" y="1601246"/>
            <a:ext cx="2589403" cy="6500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Histogram </a:t>
            </a:r>
            <a:endParaRPr sz="2400" dirty="0"/>
          </a:p>
        </p:txBody>
      </p:sp>
      <p:cxnSp>
        <p:nvCxnSpPr>
          <p:cNvPr id="1954" name="Google Shape;1954;p63"/>
          <p:cNvCxnSpPr>
            <a:cxnSpLocks/>
          </p:cNvCxnSpPr>
          <p:nvPr/>
        </p:nvCxnSpPr>
        <p:spPr>
          <a:xfrm flipV="1">
            <a:off x="1009613" y="2126248"/>
            <a:ext cx="2430737" cy="4516"/>
          </a:xfrm>
          <a:prstGeom prst="straightConnector1">
            <a:avLst/>
          </a:prstGeom>
          <a:noFill/>
          <a:ln w="9525" cap="flat" cmpd="sng">
            <a:solidFill>
              <a:schemeClr val="dk1"/>
            </a:solidFill>
            <a:prstDash val="solid"/>
            <a:round/>
            <a:headEnd type="none" w="med" len="med"/>
            <a:tailEnd type="none" w="med" len="med"/>
          </a:ln>
        </p:spPr>
      </p:cxnSp>
      <p:sp>
        <p:nvSpPr>
          <p:cNvPr id="1956" name="Google Shape;1956;p63"/>
          <p:cNvSpPr/>
          <p:nvPr/>
        </p:nvSpPr>
        <p:spPr>
          <a:xfrm>
            <a:off x="4529036" y="675230"/>
            <a:ext cx="4343332" cy="3896770"/>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1958" name="Google Shape;1958;p63"/>
          <p:cNvSpPr/>
          <p:nvPr/>
        </p:nvSpPr>
        <p:spPr>
          <a:xfrm>
            <a:off x="751776" y="11047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1574076" y="7349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456563" y="84344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rot="-1685758">
            <a:off x="722628" y="7454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2" name="Google Shape;1962;p63"/>
          <p:cNvGrpSpPr/>
          <p:nvPr/>
        </p:nvGrpSpPr>
        <p:grpSpPr>
          <a:xfrm>
            <a:off x="3172244" y="675229"/>
            <a:ext cx="953591" cy="334099"/>
            <a:chOff x="2271950" y="2722775"/>
            <a:chExt cx="575875" cy="201775"/>
          </a:xfrm>
        </p:grpSpPr>
        <p:sp>
          <p:nvSpPr>
            <p:cNvPr id="1963" name="Google Shape;1963;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8" name="Google Shape;1968;p63"/>
          <p:cNvSpPr/>
          <p:nvPr/>
        </p:nvSpPr>
        <p:spPr>
          <a:xfrm>
            <a:off x="4225513" y="3567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rot="7202853">
            <a:off x="787555" y="3862593"/>
            <a:ext cx="450456" cy="448158"/>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3581638" y="12752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rot="-1685758">
            <a:off x="7151203" y="21078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4677375" y="10093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6661124" y="27737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rot="-1685758">
            <a:off x="4236178" y="1781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1444450" y="433826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80" name="Google Shape;1980;p6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81" name="Google Shape;1981;p6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82" name="Google Shape;1982;p63"/>
          <p:cNvGrpSpPr/>
          <p:nvPr/>
        </p:nvGrpSpPr>
        <p:grpSpPr>
          <a:xfrm>
            <a:off x="706038" y="312972"/>
            <a:ext cx="140222" cy="140409"/>
            <a:chOff x="2741000" y="199475"/>
            <a:chExt cx="191953" cy="192210"/>
          </a:xfrm>
        </p:grpSpPr>
        <p:sp>
          <p:nvSpPr>
            <p:cNvPr id="1983" name="Google Shape;1983;p6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2" name="Google Shape;1992;p6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4674951" y="38922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04E4980-1AA1-F3B0-8E88-FDFF4401B066}"/>
              </a:ext>
            </a:extLst>
          </p:cNvPr>
          <p:cNvPicPr>
            <a:picLocks noChangeAspect="1"/>
          </p:cNvPicPr>
          <p:nvPr/>
        </p:nvPicPr>
        <p:blipFill rotWithShape="1">
          <a:blip r:embed="rId7"/>
          <a:srcRect r="42304" b="19640"/>
          <a:stretch/>
        </p:blipFill>
        <p:spPr>
          <a:xfrm>
            <a:off x="4751750" y="949622"/>
            <a:ext cx="3934730" cy="2504777"/>
          </a:xfrm>
          <a:prstGeom prst="rect">
            <a:avLst/>
          </a:prstGeom>
        </p:spPr>
      </p:pic>
    </p:spTree>
    <p:extLst>
      <p:ext uri="{BB962C8B-B14F-4D97-AF65-F5344CB8AC3E}">
        <p14:creationId xmlns:p14="http://schemas.microsoft.com/office/powerpoint/2010/main" val="4262169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grpSp>
        <p:nvGrpSpPr>
          <p:cNvPr id="1946" name="Google Shape;1946;p63"/>
          <p:cNvGrpSpPr/>
          <p:nvPr/>
        </p:nvGrpSpPr>
        <p:grpSpPr>
          <a:xfrm>
            <a:off x="7424791" y="2560533"/>
            <a:ext cx="1447577" cy="507202"/>
            <a:chOff x="2271950" y="2722775"/>
            <a:chExt cx="575875" cy="201775"/>
          </a:xfrm>
        </p:grpSpPr>
        <p:sp>
          <p:nvSpPr>
            <p:cNvPr id="1947" name="Google Shape;1947;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2" name="Google Shape;1952;p63"/>
          <p:cNvSpPr txBox="1">
            <a:spLocks noGrp="1"/>
          </p:cNvSpPr>
          <p:nvPr>
            <p:ph type="subTitle" idx="1"/>
          </p:nvPr>
        </p:nvSpPr>
        <p:spPr>
          <a:xfrm>
            <a:off x="1011250" y="2097419"/>
            <a:ext cx="2429100" cy="862679"/>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en-US" sz="1600" dirty="0" err="1"/>
              <a:t>Menghitung</a:t>
            </a:r>
            <a:r>
              <a:rPr lang="en-US" sz="1600" dirty="0"/>
              <a:t> </a:t>
            </a:r>
            <a:r>
              <a:rPr lang="en-US" sz="1600" dirty="0" err="1"/>
              <a:t>persentase</a:t>
            </a:r>
            <a:r>
              <a:rPr lang="en-US" sz="1600" dirty="0"/>
              <a:t> Total Panjang </a:t>
            </a:r>
            <a:r>
              <a:rPr lang="en-US" sz="1600" dirty="0" err="1"/>
              <a:t>karakter</a:t>
            </a:r>
            <a:r>
              <a:rPr lang="en-US" sz="1600" dirty="0"/>
              <a:t> kata tweet </a:t>
            </a:r>
            <a:r>
              <a:rPr lang="en-US" sz="1600" dirty="0" err="1"/>
              <a:t>sebelum</a:t>
            </a:r>
            <a:r>
              <a:rPr lang="en-US" sz="1600" dirty="0"/>
              <a:t> cleansing dan </a:t>
            </a:r>
            <a:r>
              <a:rPr lang="en-US" sz="1600" dirty="0" err="1"/>
              <a:t>sesudah</a:t>
            </a:r>
            <a:r>
              <a:rPr lang="en-US" sz="1600" dirty="0"/>
              <a:t> cleansing data</a:t>
            </a:r>
            <a:endParaRPr sz="1600" dirty="0"/>
          </a:p>
        </p:txBody>
      </p:sp>
      <p:sp>
        <p:nvSpPr>
          <p:cNvPr id="1953" name="Google Shape;1953;p63"/>
          <p:cNvSpPr txBox="1">
            <a:spLocks noGrp="1"/>
          </p:cNvSpPr>
          <p:nvPr>
            <p:ph type="title"/>
          </p:nvPr>
        </p:nvSpPr>
        <p:spPr>
          <a:xfrm>
            <a:off x="931098" y="1601246"/>
            <a:ext cx="2589403" cy="6500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Pie chart </a:t>
            </a:r>
            <a:endParaRPr sz="2400" dirty="0"/>
          </a:p>
        </p:txBody>
      </p:sp>
      <p:cxnSp>
        <p:nvCxnSpPr>
          <p:cNvPr id="1954" name="Google Shape;1954;p63"/>
          <p:cNvCxnSpPr>
            <a:cxnSpLocks/>
          </p:cNvCxnSpPr>
          <p:nvPr/>
        </p:nvCxnSpPr>
        <p:spPr>
          <a:xfrm flipV="1">
            <a:off x="1009613" y="2126248"/>
            <a:ext cx="2430737" cy="4516"/>
          </a:xfrm>
          <a:prstGeom prst="straightConnector1">
            <a:avLst/>
          </a:prstGeom>
          <a:noFill/>
          <a:ln w="9525" cap="flat" cmpd="sng">
            <a:solidFill>
              <a:schemeClr val="dk1"/>
            </a:solidFill>
            <a:prstDash val="solid"/>
            <a:round/>
            <a:headEnd type="none" w="med" len="med"/>
            <a:tailEnd type="none" w="med" len="med"/>
          </a:ln>
        </p:spPr>
      </p:cxnSp>
      <p:sp>
        <p:nvSpPr>
          <p:cNvPr id="1956" name="Google Shape;1956;p63"/>
          <p:cNvSpPr/>
          <p:nvPr/>
        </p:nvSpPr>
        <p:spPr>
          <a:xfrm>
            <a:off x="4529036" y="675230"/>
            <a:ext cx="4343332" cy="3896770"/>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1958" name="Google Shape;1958;p63"/>
          <p:cNvSpPr/>
          <p:nvPr/>
        </p:nvSpPr>
        <p:spPr>
          <a:xfrm>
            <a:off x="751776" y="11047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1574076" y="7349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456563" y="84344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rot="-1685758">
            <a:off x="722628" y="7454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2" name="Google Shape;1962;p63"/>
          <p:cNvGrpSpPr/>
          <p:nvPr/>
        </p:nvGrpSpPr>
        <p:grpSpPr>
          <a:xfrm>
            <a:off x="3172244" y="675229"/>
            <a:ext cx="953591" cy="334099"/>
            <a:chOff x="2271950" y="2722775"/>
            <a:chExt cx="575875" cy="201775"/>
          </a:xfrm>
        </p:grpSpPr>
        <p:sp>
          <p:nvSpPr>
            <p:cNvPr id="1963" name="Google Shape;1963;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8" name="Google Shape;1968;p63"/>
          <p:cNvSpPr/>
          <p:nvPr/>
        </p:nvSpPr>
        <p:spPr>
          <a:xfrm>
            <a:off x="4225513" y="3567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rot="7202853">
            <a:off x="787555" y="3862593"/>
            <a:ext cx="450456" cy="448158"/>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3581638" y="12752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rot="-1685758">
            <a:off x="7151203" y="21078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4677375" y="10093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6661124" y="27737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rot="-1685758">
            <a:off x="4236178" y="1781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1444450" y="433826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80" name="Google Shape;1980;p6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81" name="Google Shape;1981;p6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82" name="Google Shape;1982;p63"/>
          <p:cNvGrpSpPr/>
          <p:nvPr/>
        </p:nvGrpSpPr>
        <p:grpSpPr>
          <a:xfrm>
            <a:off x="706038" y="312972"/>
            <a:ext cx="140222" cy="140409"/>
            <a:chOff x="2741000" y="199475"/>
            <a:chExt cx="191953" cy="192210"/>
          </a:xfrm>
        </p:grpSpPr>
        <p:sp>
          <p:nvSpPr>
            <p:cNvPr id="1983" name="Google Shape;1983;p6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2" name="Google Shape;1992;p6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4674951" y="38922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501FD3C6-CA0A-EB85-C6E9-357456597274}"/>
              </a:ext>
            </a:extLst>
          </p:cNvPr>
          <p:cNvPicPr>
            <a:picLocks noChangeAspect="1"/>
          </p:cNvPicPr>
          <p:nvPr/>
        </p:nvPicPr>
        <p:blipFill rotWithShape="1">
          <a:blip r:embed="rId7"/>
          <a:srcRect r="36599" b="14288"/>
          <a:stretch/>
        </p:blipFill>
        <p:spPr>
          <a:xfrm>
            <a:off x="4727816" y="891539"/>
            <a:ext cx="3997084" cy="2626723"/>
          </a:xfrm>
          <a:prstGeom prst="rect">
            <a:avLst/>
          </a:prstGeom>
        </p:spPr>
      </p:pic>
    </p:spTree>
    <p:extLst>
      <p:ext uri="{BB962C8B-B14F-4D97-AF65-F5344CB8AC3E}">
        <p14:creationId xmlns:p14="http://schemas.microsoft.com/office/powerpoint/2010/main" val="1086035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grpSp>
        <p:nvGrpSpPr>
          <p:cNvPr id="1946" name="Google Shape;1946;p63"/>
          <p:cNvGrpSpPr/>
          <p:nvPr/>
        </p:nvGrpSpPr>
        <p:grpSpPr>
          <a:xfrm>
            <a:off x="7424791" y="2560533"/>
            <a:ext cx="1447577" cy="507202"/>
            <a:chOff x="2271950" y="2722775"/>
            <a:chExt cx="575875" cy="201775"/>
          </a:xfrm>
        </p:grpSpPr>
        <p:sp>
          <p:nvSpPr>
            <p:cNvPr id="1947" name="Google Shape;1947;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2" name="Google Shape;1952;p63"/>
          <p:cNvSpPr txBox="1">
            <a:spLocks noGrp="1"/>
          </p:cNvSpPr>
          <p:nvPr>
            <p:ph type="subTitle" idx="1"/>
          </p:nvPr>
        </p:nvSpPr>
        <p:spPr>
          <a:xfrm>
            <a:off x="1011250" y="2097419"/>
            <a:ext cx="2429100" cy="674379"/>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en-US" sz="1600" dirty="0" err="1"/>
              <a:t>Membuat</a:t>
            </a:r>
            <a:r>
              <a:rPr lang="en-US" sz="1600" dirty="0"/>
              <a:t> Pie Chart </a:t>
            </a:r>
            <a:r>
              <a:rPr lang="en-US" sz="1600" dirty="0" err="1"/>
              <a:t>berdasarkan</a:t>
            </a:r>
            <a:r>
              <a:rPr lang="en-US" sz="1600" dirty="0"/>
              <a:t> </a:t>
            </a:r>
            <a:r>
              <a:rPr lang="en-US" sz="1600" dirty="0" err="1"/>
              <a:t>jumlah</a:t>
            </a:r>
            <a:r>
              <a:rPr lang="en-US" sz="1600" dirty="0"/>
              <a:t> tweet</a:t>
            </a:r>
            <a:endParaRPr lang="en" sz="1600" dirty="0"/>
          </a:p>
          <a:p>
            <a:pPr marL="285750" lvl="0" indent="-285750" rtl="0">
              <a:spcBef>
                <a:spcPts val="0"/>
              </a:spcBef>
              <a:spcAft>
                <a:spcPts val="0"/>
              </a:spcAft>
              <a:buFont typeface="Wingdings" panose="05000000000000000000" pitchFamily="2" charset="2"/>
              <a:buChar char="q"/>
            </a:pPr>
            <a:endParaRPr sz="1600" dirty="0"/>
          </a:p>
        </p:txBody>
      </p:sp>
      <p:sp>
        <p:nvSpPr>
          <p:cNvPr id="1953" name="Google Shape;1953;p63"/>
          <p:cNvSpPr txBox="1">
            <a:spLocks noGrp="1"/>
          </p:cNvSpPr>
          <p:nvPr>
            <p:ph type="title"/>
          </p:nvPr>
        </p:nvSpPr>
        <p:spPr>
          <a:xfrm>
            <a:off x="1063673" y="1400334"/>
            <a:ext cx="2264914" cy="6500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Pie chart</a:t>
            </a:r>
            <a:endParaRPr sz="3200" dirty="0"/>
          </a:p>
        </p:txBody>
      </p:sp>
      <p:cxnSp>
        <p:nvCxnSpPr>
          <p:cNvPr id="1954" name="Google Shape;1954;p63"/>
          <p:cNvCxnSpPr/>
          <p:nvPr/>
        </p:nvCxnSpPr>
        <p:spPr>
          <a:xfrm>
            <a:off x="1089764" y="2101935"/>
            <a:ext cx="2186400" cy="0"/>
          </a:xfrm>
          <a:prstGeom prst="straightConnector1">
            <a:avLst/>
          </a:prstGeom>
          <a:noFill/>
          <a:ln w="9525" cap="flat" cmpd="sng">
            <a:solidFill>
              <a:schemeClr val="dk1"/>
            </a:solidFill>
            <a:prstDash val="solid"/>
            <a:round/>
            <a:headEnd type="none" w="med" len="med"/>
            <a:tailEnd type="none" w="med" len="med"/>
          </a:ln>
        </p:spPr>
      </p:cxnSp>
      <p:sp>
        <p:nvSpPr>
          <p:cNvPr id="1956" name="Google Shape;1956;p63"/>
          <p:cNvSpPr/>
          <p:nvPr/>
        </p:nvSpPr>
        <p:spPr>
          <a:xfrm>
            <a:off x="4529036" y="675230"/>
            <a:ext cx="4343332" cy="3896770"/>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1958" name="Google Shape;1958;p63"/>
          <p:cNvSpPr/>
          <p:nvPr/>
        </p:nvSpPr>
        <p:spPr>
          <a:xfrm>
            <a:off x="751776" y="11047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1574076" y="7349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456563" y="84344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rot="-1685758">
            <a:off x="722628" y="7454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2" name="Google Shape;1962;p63"/>
          <p:cNvGrpSpPr/>
          <p:nvPr/>
        </p:nvGrpSpPr>
        <p:grpSpPr>
          <a:xfrm>
            <a:off x="3172244" y="675229"/>
            <a:ext cx="953591" cy="334099"/>
            <a:chOff x="2271950" y="2722775"/>
            <a:chExt cx="575875" cy="201775"/>
          </a:xfrm>
        </p:grpSpPr>
        <p:sp>
          <p:nvSpPr>
            <p:cNvPr id="1963" name="Google Shape;1963;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8" name="Google Shape;1968;p63"/>
          <p:cNvSpPr/>
          <p:nvPr/>
        </p:nvSpPr>
        <p:spPr>
          <a:xfrm>
            <a:off x="4225513" y="3567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rot="7202853">
            <a:off x="787555" y="3862593"/>
            <a:ext cx="450456" cy="448158"/>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3581638" y="12752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rot="-1685758">
            <a:off x="7151203" y="21078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4677375" y="10093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6661124" y="27737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rot="-1685758">
            <a:off x="4236178" y="1781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1444450" y="433826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80" name="Google Shape;1980;p6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81" name="Google Shape;1981;p6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82" name="Google Shape;1982;p63"/>
          <p:cNvGrpSpPr/>
          <p:nvPr/>
        </p:nvGrpSpPr>
        <p:grpSpPr>
          <a:xfrm>
            <a:off x="706038" y="312972"/>
            <a:ext cx="140222" cy="140409"/>
            <a:chOff x="2741000" y="199475"/>
            <a:chExt cx="191953" cy="192210"/>
          </a:xfrm>
        </p:grpSpPr>
        <p:sp>
          <p:nvSpPr>
            <p:cNvPr id="1983" name="Google Shape;1983;p6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2" name="Google Shape;1992;p6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4674951" y="38922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DC61F348-5C59-B9E0-6F1E-DB405A15B832}"/>
              </a:ext>
            </a:extLst>
          </p:cNvPr>
          <p:cNvPicPr>
            <a:picLocks noChangeAspect="1"/>
          </p:cNvPicPr>
          <p:nvPr/>
        </p:nvPicPr>
        <p:blipFill rotWithShape="1">
          <a:blip r:embed="rId7"/>
          <a:srcRect r="50000" b="20964"/>
          <a:stretch/>
        </p:blipFill>
        <p:spPr>
          <a:xfrm>
            <a:off x="4730291" y="897202"/>
            <a:ext cx="3987682" cy="2670636"/>
          </a:xfrm>
          <a:prstGeom prst="rect">
            <a:avLst/>
          </a:prstGeom>
        </p:spPr>
      </p:pic>
    </p:spTree>
    <p:extLst>
      <p:ext uri="{BB962C8B-B14F-4D97-AF65-F5344CB8AC3E}">
        <p14:creationId xmlns:p14="http://schemas.microsoft.com/office/powerpoint/2010/main" val="338924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0"/>
          <p:cNvSpPr/>
          <p:nvPr/>
        </p:nvSpPr>
        <p:spPr>
          <a:xfrm>
            <a:off x="2393529" y="3436100"/>
            <a:ext cx="46818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14358" y="1460414"/>
            <a:ext cx="1367281" cy="13671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txBox="1">
            <a:spLocks noGrp="1"/>
          </p:cNvSpPr>
          <p:nvPr>
            <p:ph type="title"/>
          </p:nvPr>
        </p:nvSpPr>
        <p:spPr>
          <a:xfrm>
            <a:off x="4297529" y="2032959"/>
            <a:ext cx="4445400" cy="174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a:solidFill>
                  <a:schemeClr val="lt2"/>
                </a:solidFill>
              </a:rPr>
              <a:t>results</a:t>
            </a:r>
            <a:endParaRPr lang="en-ID" dirty="0"/>
          </a:p>
        </p:txBody>
      </p:sp>
      <p:sp>
        <p:nvSpPr>
          <p:cNvPr id="647" name="Google Shape;647;p40"/>
          <p:cNvSpPr txBox="1">
            <a:spLocks noGrp="1"/>
          </p:cNvSpPr>
          <p:nvPr>
            <p:ph type="subTitle" idx="1"/>
          </p:nvPr>
        </p:nvSpPr>
        <p:spPr>
          <a:xfrm>
            <a:off x="2431100" y="3530450"/>
            <a:ext cx="45804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Hasil analisis</a:t>
            </a:r>
            <a:endParaRPr dirty="0"/>
          </a:p>
        </p:txBody>
      </p:sp>
      <p:sp>
        <p:nvSpPr>
          <p:cNvPr id="648" name="Google Shape;648;p40"/>
          <p:cNvSpPr txBox="1">
            <a:spLocks noGrp="1"/>
          </p:cNvSpPr>
          <p:nvPr>
            <p:ph type="title" idx="2"/>
          </p:nvPr>
        </p:nvSpPr>
        <p:spPr>
          <a:xfrm>
            <a:off x="714300" y="1764027"/>
            <a:ext cx="1367400" cy="7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649" name="Google Shape;649;p40"/>
          <p:cNvSpPr/>
          <p:nvPr/>
        </p:nvSpPr>
        <p:spPr>
          <a:xfrm>
            <a:off x="2268303" y="1215700"/>
            <a:ext cx="3789597" cy="1063219"/>
          </a:xfrm>
          <a:prstGeom prst="rect">
            <a:avLst/>
          </a:prstGeom>
        </p:spPr>
        <p:txBody>
          <a:bodyPr>
            <a:prstTxWarp prst="textPlain">
              <a:avLst/>
            </a:prstTxWarp>
          </a:bodyPr>
          <a:lstStyle/>
          <a:p>
            <a:pPr lvl="0" algn="ctr"/>
            <a:r>
              <a:rPr lang="en-US" b="0" i="0" dirty="0">
                <a:ln w="9525" cap="flat" cmpd="sng">
                  <a:solidFill>
                    <a:schemeClr val="dk1"/>
                  </a:solidFill>
                  <a:prstDash val="solid"/>
                  <a:round/>
                  <a:headEnd type="none" w="sm" len="sm"/>
                  <a:tailEnd type="none" w="sm" len="sm"/>
                </a:ln>
                <a:noFill/>
                <a:latin typeface="Bebas Neue"/>
              </a:rPr>
              <a:t>communicate</a:t>
            </a:r>
            <a:endParaRPr b="0" i="0" dirty="0">
              <a:ln w="9525" cap="flat" cmpd="sng">
                <a:solidFill>
                  <a:schemeClr val="dk1"/>
                </a:solidFill>
                <a:prstDash val="solid"/>
                <a:round/>
                <a:headEnd type="none" w="sm" len="sm"/>
                <a:tailEnd type="none" w="sm" len="sm"/>
              </a:ln>
              <a:noFill/>
              <a:latin typeface="Bebas Neue"/>
            </a:endParaRPr>
          </a:p>
        </p:txBody>
      </p:sp>
      <p:sp>
        <p:nvSpPr>
          <p:cNvPr id="650" name="Google Shape;650;p4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651" name="Google Shape;651;p40"/>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10100" y="22614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30067" y="316681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1567052" y="42553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172564" y="318271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0"/>
          <p:cNvSpPr/>
          <p:nvPr/>
        </p:nvSpPr>
        <p:spPr>
          <a:xfrm rot="7198898">
            <a:off x="7185962" y="11888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rot="7201932">
            <a:off x="771379" y="37615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rot="-1685758">
            <a:off x="1428932" y="38078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32086" y="36930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70" name="Google Shape;670;p4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71" name="Google Shape;671;p40">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0">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598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6" name="Google Shape;796;p4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857" name="Google Shape;857;p43"/>
          <p:cNvSpPr txBox="1"/>
          <p:nvPr/>
        </p:nvSpPr>
        <p:spPr>
          <a:xfrm>
            <a:off x="1778930" y="1564564"/>
            <a:ext cx="2894250" cy="74971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800" dirty="0">
                <a:solidFill>
                  <a:schemeClr val="dk1"/>
                </a:solidFill>
                <a:latin typeface="Bebas Neue"/>
                <a:ea typeface="Bebas Neue"/>
                <a:cs typeface="Bebas Neue"/>
                <a:sym typeface="Bebas Neue"/>
              </a:rPr>
              <a:t>Hasil data cleansing</a:t>
            </a:r>
            <a:endParaRPr sz="1800" dirty="0">
              <a:solidFill>
                <a:schemeClr val="dk1"/>
              </a:solidFill>
              <a:latin typeface="Bebas Neue"/>
              <a:ea typeface="Bebas Neue"/>
              <a:cs typeface="Bebas Neue"/>
              <a:sym typeface="Bebas Neue"/>
            </a:endParaRPr>
          </a:p>
        </p:txBody>
      </p:sp>
      <p:sp>
        <p:nvSpPr>
          <p:cNvPr id="858" name="Google Shape;858;p43"/>
          <p:cNvSpPr txBox="1"/>
          <p:nvPr/>
        </p:nvSpPr>
        <p:spPr>
          <a:xfrm>
            <a:off x="5520951" y="1758259"/>
            <a:ext cx="1974300" cy="54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200" dirty="0">
              <a:solidFill>
                <a:schemeClr val="dk1"/>
              </a:solidFill>
              <a:latin typeface="Arimo"/>
              <a:ea typeface="Arimo"/>
              <a:cs typeface="Arimo"/>
              <a:sym typeface="Arimo"/>
            </a:endParaRPr>
          </a:p>
        </p:txBody>
      </p:sp>
      <p:sp>
        <p:nvSpPr>
          <p:cNvPr id="859" name="Google Shape;859;p43"/>
          <p:cNvSpPr/>
          <p:nvPr/>
        </p:nvSpPr>
        <p:spPr>
          <a:xfrm>
            <a:off x="826140" y="1552281"/>
            <a:ext cx="762000" cy="7620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lt1"/>
              </a:solidFill>
              <a:latin typeface="Bebas Neue"/>
              <a:ea typeface="Bebas Neue"/>
              <a:cs typeface="Bebas Neue"/>
              <a:sym typeface="Bebas Neue"/>
            </a:endParaRPr>
          </a:p>
        </p:txBody>
      </p:sp>
      <p:sp>
        <p:nvSpPr>
          <p:cNvPr id="863" name="Google Shape;863;p4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866" name="Google Shape;866;p4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867" name="Google Shape;867;p4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868" name="Google Shape;868;p43"/>
          <p:cNvGrpSpPr/>
          <p:nvPr/>
        </p:nvGrpSpPr>
        <p:grpSpPr>
          <a:xfrm>
            <a:off x="706038" y="312972"/>
            <a:ext cx="140222" cy="140409"/>
            <a:chOff x="2741000" y="199475"/>
            <a:chExt cx="191953" cy="192210"/>
          </a:xfrm>
        </p:grpSpPr>
        <p:sp>
          <p:nvSpPr>
            <p:cNvPr id="869" name="Google Shape;869;p4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3"/>
          <p:cNvGrpSpPr/>
          <p:nvPr/>
        </p:nvGrpSpPr>
        <p:grpSpPr>
          <a:xfrm>
            <a:off x="7217651" y="962729"/>
            <a:ext cx="858975" cy="300968"/>
            <a:chOff x="2271950" y="2722775"/>
            <a:chExt cx="575875" cy="201775"/>
          </a:xfrm>
        </p:grpSpPr>
        <p:sp>
          <p:nvSpPr>
            <p:cNvPr id="883" name="Google Shape;883;p4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43"/>
          <p:cNvSpPr/>
          <p:nvPr/>
        </p:nvSpPr>
        <p:spPr>
          <a:xfrm>
            <a:off x="8076613" y="6843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6658639" y="962736"/>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6012987" y="751315"/>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6872963" y="7861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0209;p89">
            <a:extLst>
              <a:ext uri="{FF2B5EF4-FFF2-40B4-BE49-F238E27FC236}">
                <a16:creationId xmlns:a16="http://schemas.microsoft.com/office/drawing/2014/main" id="{DC52A3A9-5207-189D-D031-D1BAD3BE4EF8}"/>
              </a:ext>
            </a:extLst>
          </p:cNvPr>
          <p:cNvGrpSpPr/>
          <p:nvPr/>
        </p:nvGrpSpPr>
        <p:grpSpPr>
          <a:xfrm>
            <a:off x="1019976" y="1722893"/>
            <a:ext cx="442373" cy="420775"/>
            <a:chOff x="-6690625" y="3631325"/>
            <a:chExt cx="307225" cy="292225"/>
          </a:xfrm>
        </p:grpSpPr>
        <p:sp>
          <p:nvSpPr>
            <p:cNvPr id="7" name="Google Shape;10210;p89">
              <a:extLst>
                <a:ext uri="{FF2B5EF4-FFF2-40B4-BE49-F238E27FC236}">
                  <a16:creationId xmlns:a16="http://schemas.microsoft.com/office/drawing/2014/main" id="{AD321CF3-E415-DE11-0FA7-5199FBD8B0CC}"/>
                </a:ext>
              </a:extLst>
            </p:cNvPr>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211;p89">
              <a:extLst>
                <a:ext uri="{FF2B5EF4-FFF2-40B4-BE49-F238E27FC236}">
                  <a16:creationId xmlns:a16="http://schemas.microsoft.com/office/drawing/2014/main" id="{D47175B4-5628-3451-AF73-8217D744BCAC}"/>
                </a:ext>
              </a:extLst>
            </p:cNvPr>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212;p89">
              <a:extLst>
                <a:ext uri="{FF2B5EF4-FFF2-40B4-BE49-F238E27FC236}">
                  <a16:creationId xmlns:a16="http://schemas.microsoft.com/office/drawing/2014/main" id="{3505AF24-BD2B-2CDC-E7AA-2D115E9AE81E}"/>
                </a:ext>
              </a:extLst>
            </p:cNvPr>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13;p89">
              <a:extLst>
                <a:ext uri="{FF2B5EF4-FFF2-40B4-BE49-F238E27FC236}">
                  <a16:creationId xmlns:a16="http://schemas.microsoft.com/office/drawing/2014/main" id="{478C2473-C48A-F4D6-AEE4-BCB7F292AFF8}"/>
                </a:ext>
              </a:extLst>
            </p:cNvPr>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214;p89">
              <a:extLst>
                <a:ext uri="{FF2B5EF4-FFF2-40B4-BE49-F238E27FC236}">
                  <a16:creationId xmlns:a16="http://schemas.microsoft.com/office/drawing/2014/main" id="{B99920C9-54E4-4DEB-F583-88034B90429C}"/>
                </a:ext>
              </a:extLst>
            </p:cNvPr>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0EB8CBB-78D9-BBA4-5EEC-457A84F43B42}"/>
              </a:ext>
            </a:extLst>
          </p:cNvPr>
          <p:cNvPicPr>
            <a:picLocks noChangeAspect="1"/>
          </p:cNvPicPr>
          <p:nvPr/>
        </p:nvPicPr>
        <p:blipFill rotWithShape="1">
          <a:blip r:embed="rId7"/>
          <a:srcRect r="40327" b="11549"/>
          <a:stretch/>
        </p:blipFill>
        <p:spPr>
          <a:xfrm>
            <a:off x="3893783" y="1335696"/>
            <a:ext cx="3807180" cy="3174336"/>
          </a:xfrm>
          <a:prstGeom prst="rect">
            <a:avLst/>
          </a:prstGeom>
        </p:spPr>
      </p:pic>
      <p:sp>
        <p:nvSpPr>
          <p:cNvPr id="5" name="Google Shape;861;p43">
            <a:extLst>
              <a:ext uri="{FF2B5EF4-FFF2-40B4-BE49-F238E27FC236}">
                <a16:creationId xmlns:a16="http://schemas.microsoft.com/office/drawing/2014/main" id="{31E6AB61-E3EC-D6C4-D349-22100E7E3BF0}"/>
              </a:ext>
            </a:extLst>
          </p:cNvPr>
          <p:cNvSpPr txBox="1"/>
          <p:nvPr/>
        </p:nvSpPr>
        <p:spPr>
          <a:xfrm>
            <a:off x="1462349" y="2179042"/>
            <a:ext cx="1974300" cy="541200"/>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Wingdings" panose="05000000000000000000" pitchFamily="2" charset="2"/>
              <a:buChar char="q"/>
            </a:pPr>
            <a:r>
              <a:rPr lang="en" sz="1100" dirty="0">
                <a:solidFill>
                  <a:schemeClr val="dk1"/>
                </a:solidFill>
                <a:latin typeface="Arimo"/>
                <a:ea typeface="Arimo"/>
                <a:cs typeface="Arimo"/>
                <a:sym typeface="Arimo"/>
              </a:rPr>
              <a:t>Target cleansing data :</a:t>
            </a:r>
          </a:p>
          <a:p>
            <a:pPr marL="171450" lvl="0" indent="-171450" rtl="0">
              <a:spcBef>
                <a:spcPts val="0"/>
              </a:spcBef>
              <a:spcAft>
                <a:spcPts val="0"/>
              </a:spcAft>
              <a:buFont typeface="Wingdings" panose="05000000000000000000" pitchFamily="2" charset="2"/>
              <a:buChar char="q"/>
            </a:pPr>
            <a:r>
              <a:rPr lang="en-ID" sz="1100" dirty="0">
                <a:solidFill>
                  <a:schemeClr val="dk1"/>
                </a:solidFill>
                <a:latin typeface="Arimo"/>
                <a:ea typeface="Arimo"/>
                <a:cs typeface="Arimo"/>
                <a:sym typeface="Arimo"/>
              </a:rPr>
              <a:t>M</a:t>
            </a:r>
            <a:r>
              <a:rPr lang="en" sz="1100" dirty="0">
                <a:solidFill>
                  <a:schemeClr val="dk1"/>
                </a:solidFill>
                <a:latin typeface="Arimo"/>
                <a:ea typeface="Arimo"/>
                <a:cs typeface="Arimo"/>
                <a:sym typeface="Arimo"/>
              </a:rPr>
              <a:t>enghapus kata yang tidak diperlukan</a:t>
            </a:r>
          </a:p>
          <a:p>
            <a:pPr marL="228600" lvl="0" indent="-228600" rtl="0">
              <a:spcBef>
                <a:spcPts val="0"/>
              </a:spcBef>
              <a:spcAft>
                <a:spcPts val="0"/>
              </a:spcAft>
              <a:buFont typeface="Wingdings" panose="05000000000000000000" pitchFamily="2" charset="2"/>
              <a:buChar char="q"/>
            </a:pPr>
            <a:r>
              <a:rPr lang="en-ID" sz="1100" dirty="0">
                <a:solidFill>
                  <a:schemeClr val="dk1"/>
                </a:solidFill>
                <a:latin typeface="Arimo"/>
                <a:ea typeface="Arimo"/>
                <a:cs typeface="Arimo"/>
                <a:sym typeface="Arimo"/>
              </a:rPr>
              <a:t>M</a:t>
            </a:r>
            <a:r>
              <a:rPr lang="en" sz="1100" dirty="0">
                <a:solidFill>
                  <a:schemeClr val="dk1"/>
                </a:solidFill>
                <a:latin typeface="Arimo"/>
                <a:ea typeface="Arimo"/>
                <a:cs typeface="Arimo"/>
                <a:sym typeface="Arimo"/>
              </a:rPr>
              <a:t>engubah kata abusive menjadi sensor (****)</a:t>
            </a:r>
          </a:p>
          <a:p>
            <a:pPr marL="228600" lvl="0" indent="-228600" rtl="0">
              <a:spcBef>
                <a:spcPts val="0"/>
              </a:spcBef>
              <a:spcAft>
                <a:spcPts val="0"/>
              </a:spcAft>
              <a:buFont typeface="Wingdings" panose="05000000000000000000" pitchFamily="2" charset="2"/>
              <a:buChar char="q"/>
            </a:pPr>
            <a:r>
              <a:rPr lang="en-ID" sz="1100" dirty="0">
                <a:solidFill>
                  <a:schemeClr val="dk1"/>
                </a:solidFill>
                <a:latin typeface="Arimo"/>
                <a:ea typeface="Arimo"/>
                <a:cs typeface="Arimo"/>
                <a:sym typeface="Arimo"/>
              </a:rPr>
              <a:t>M</a:t>
            </a:r>
            <a:r>
              <a:rPr lang="en" sz="1100" dirty="0">
                <a:solidFill>
                  <a:schemeClr val="dk1"/>
                </a:solidFill>
                <a:latin typeface="Arimo"/>
                <a:ea typeface="Arimo"/>
                <a:cs typeface="Arimo"/>
                <a:sym typeface="Arimo"/>
              </a:rPr>
              <a:t>engubah kata alay menjadi bahasa baku</a:t>
            </a:r>
            <a:endParaRPr sz="1100" dirty="0">
              <a:solidFill>
                <a:schemeClr val="dk1"/>
              </a:solidFill>
              <a:latin typeface="Arimo"/>
              <a:ea typeface="Arimo"/>
              <a:cs typeface="Arimo"/>
              <a:sym typeface="Arimo"/>
            </a:endParaRPr>
          </a:p>
        </p:txBody>
      </p:sp>
      <p:sp>
        <p:nvSpPr>
          <p:cNvPr id="12" name="Google Shape;1907;p62">
            <a:extLst>
              <a:ext uri="{FF2B5EF4-FFF2-40B4-BE49-F238E27FC236}">
                <a16:creationId xmlns:a16="http://schemas.microsoft.com/office/drawing/2014/main" id="{AC2712B9-EE1B-525B-C8D6-967E377F05B4}"/>
              </a:ext>
            </a:extLst>
          </p:cNvPr>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accent1">
                    <a:lumMod val="75000"/>
                  </a:schemeClr>
                </a:solidFill>
              </a:rPr>
              <a:t>The results </a:t>
            </a:r>
            <a:endParaRPr sz="3200" dirty="0">
              <a:solidFill>
                <a:schemeClr val="accent1">
                  <a:lumMod val="75000"/>
                </a:schemeClr>
              </a:solidFill>
            </a:endParaRPr>
          </a:p>
        </p:txBody>
      </p:sp>
    </p:spTree>
    <p:extLst>
      <p:ext uri="{BB962C8B-B14F-4D97-AF65-F5344CB8AC3E}">
        <p14:creationId xmlns:p14="http://schemas.microsoft.com/office/powerpoint/2010/main" val="387857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62"/>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accent1">
                    <a:lumMod val="75000"/>
                  </a:schemeClr>
                </a:solidFill>
              </a:rPr>
              <a:t>The results </a:t>
            </a:r>
            <a:endParaRPr sz="3200" dirty="0">
              <a:solidFill>
                <a:schemeClr val="accent1">
                  <a:lumMod val="75000"/>
                </a:schemeClr>
              </a:solidFill>
            </a:endParaRPr>
          </a:p>
        </p:txBody>
      </p:sp>
      <p:sp>
        <p:nvSpPr>
          <p:cNvPr id="1908" name="Google Shape;1908;p6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10" name="Google Shape;1910;p62"/>
          <p:cNvSpPr txBox="1"/>
          <p:nvPr/>
        </p:nvSpPr>
        <p:spPr>
          <a:xfrm>
            <a:off x="706038" y="4071209"/>
            <a:ext cx="38577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Arimo"/>
                <a:ea typeface="Arimo"/>
                <a:cs typeface="Arimo"/>
                <a:sym typeface="Arimo"/>
              </a:rPr>
              <a:t>Panjang karakter kata Tweet</a:t>
            </a:r>
            <a:endParaRPr sz="1200" dirty="0">
              <a:solidFill>
                <a:schemeClr val="dk1"/>
              </a:solidFill>
              <a:latin typeface="Arimo"/>
              <a:ea typeface="Arimo"/>
              <a:cs typeface="Arimo"/>
              <a:sym typeface="Arimo"/>
            </a:endParaRPr>
          </a:p>
        </p:txBody>
      </p:sp>
      <p:sp>
        <p:nvSpPr>
          <p:cNvPr id="1911" name="Google Shape;1911;p62"/>
          <p:cNvSpPr txBox="1"/>
          <p:nvPr/>
        </p:nvSpPr>
        <p:spPr>
          <a:xfrm>
            <a:off x="5477851" y="1298550"/>
            <a:ext cx="2732678" cy="4417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dirty="0" err="1">
                <a:solidFill>
                  <a:schemeClr val="dk1"/>
                </a:solidFill>
                <a:latin typeface="Bebas Neue"/>
                <a:ea typeface="Bebas Neue"/>
                <a:cs typeface="Bebas Neue"/>
                <a:sym typeface="Bebas Neue"/>
              </a:rPr>
              <a:t>panjang</a:t>
            </a:r>
            <a:r>
              <a:rPr lang="en-US" sz="2000" dirty="0">
                <a:solidFill>
                  <a:schemeClr val="dk1"/>
                </a:solidFill>
                <a:latin typeface="Bebas Neue"/>
                <a:ea typeface="Bebas Neue"/>
                <a:cs typeface="Bebas Neue"/>
                <a:sym typeface="Bebas Neue"/>
              </a:rPr>
              <a:t> </a:t>
            </a:r>
            <a:r>
              <a:rPr lang="en-US" sz="2000" dirty="0" err="1">
                <a:solidFill>
                  <a:schemeClr val="dk1"/>
                </a:solidFill>
                <a:latin typeface="Bebas Neue"/>
                <a:ea typeface="Bebas Neue"/>
                <a:cs typeface="Bebas Neue"/>
                <a:sym typeface="Bebas Neue"/>
              </a:rPr>
              <a:t>karakter</a:t>
            </a:r>
            <a:r>
              <a:rPr lang="en-US" sz="2000" dirty="0">
                <a:solidFill>
                  <a:schemeClr val="dk1"/>
                </a:solidFill>
                <a:latin typeface="Bebas Neue"/>
                <a:ea typeface="Bebas Neue"/>
                <a:cs typeface="Bebas Neue"/>
                <a:sym typeface="Bebas Neue"/>
              </a:rPr>
              <a:t> kata tweet</a:t>
            </a:r>
            <a:endParaRPr sz="2000" dirty="0">
              <a:solidFill>
                <a:schemeClr val="dk1"/>
              </a:solidFill>
              <a:latin typeface="Bebas Neue"/>
              <a:ea typeface="Bebas Neue"/>
              <a:cs typeface="Bebas Neue"/>
              <a:sym typeface="Bebas Neue"/>
            </a:endParaRPr>
          </a:p>
        </p:txBody>
      </p:sp>
      <p:sp>
        <p:nvSpPr>
          <p:cNvPr id="1912" name="Google Shape;1912;p62"/>
          <p:cNvSpPr txBox="1"/>
          <p:nvPr/>
        </p:nvSpPr>
        <p:spPr>
          <a:xfrm>
            <a:off x="5524500" y="1619024"/>
            <a:ext cx="2686200" cy="60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imo"/>
              <a:ea typeface="Arimo"/>
              <a:cs typeface="Arimo"/>
              <a:sym typeface="Arimo"/>
            </a:endParaRPr>
          </a:p>
        </p:txBody>
      </p:sp>
      <p:sp>
        <p:nvSpPr>
          <p:cNvPr id="1913" name="Google Shape;1913;p62"/>
          <p:cNvSpPr/>
          <p:nvPr/>
        </p:nvSpPr>
        <p:spPr>
          <a:xfrm>
            <a:off x="8210700" y="1341600"/>
            <a:ext cx="214800" cy="21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2"/>
          <p:cNvSpPr txBox="1"/>
          <p:nvPr/>
        </p:nvSpPr>
        <p:spPr>
          <a:xfrm>
            <a:off x="5477851" y="2184550"/>
            <a:ext cx="26862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dk1"/>
                </a:solidFill>
                <a:latin typeface="Bebas Neue"/>
                <a:ea typeface="Bebas Neue"/>
                <a:cs typeface="Bebas Neue"/>
                <a:sym typeface="Bebas Neue"/>
              </a:rPr>
              <a:t>Tweet_awal</a:t>
            </a:r>
            <a:endParaRPr sz="2000" dirty="0">
              <a:solidFill>
                <a:schemeClr val="dk1"/>
              </a:solidFill>
              <a:latin typeface="Bebas Neue"/>
              <a:ea typeface="Bebas Neue"/>
              <a:cs typeface="Bebas Neue"/>
              <a:sym typeface="Bebas Neue"/>
            </a:endParaRPr>
          </a:p>
        </p:txBody>
      </p:sp>
      <p:sp>
        <p:nvSpPr>
          <p:cNvPr id="1915" name="Google Shape;1915;p62"/>
          <p:cNvSpPr txBox="1"/>
          <p:nvPr/>
        </p:nvSpPr>
        <p:spPr>
          <a:xfrm>
            <a:off x="5511547" y="2400799"/>
            <a:ext cx="2686200" cy="60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Arimo"/>
                <a:ea typeface="Arimo"/>
                <a:cs typeface="Arimo"/>
                <a:sym typeface="Arimo"/>
              </a:rPr>
              <a:t>Total Panjang </a:t>
            </a:r>
            <a:r>
              <a:rPr lang="en-US" dirty="0" err="1">
                <a:solidFill>
                  <a:schemeClr val="dk1"/>
                </a:solidFill>
                <a:latin typeface="Arimo"/>
                <a:ea typeface="Arimo"/>
                <a:cs typeface="Arimo"/>
                <a:sym typeface="Arimo"/>
              </a:rPr>
              <a:t>karakter</a:t>
            </a:r>
            <a:r>
              <a:rPr lang="en-US" dirty="0">
                <a:solidFill>
                  <a:schemeClr val="dk1"/>
                </a:solidFill>
                <a:latin typeface="Arimo"/>
                <a:ea typeface="Arimo"/>
                <a:cs typeface="Arimo"/>
                <a:sym typeface="Arimo"/>
              </a:rPr>
              <a:t> </a:t>
            </a:r>
            <a:r>
              <a:rPr lang="en-US" dirty="0" err="1">
                <a:solidFill>
                  <a:schemeClr val="dk1"/>
                </a:solidFill>
                <a:latin typeface="Arimo"/>
                <a:ea typeface="Arimo"/>
                <a:cs typeface="Arimo"/>
                <a:sym typeface="Arimo"/>
              </a:rPr>
              <a:t>dari</a:t>
            </a:r>
            <a:r>
              <a:rPr lang="en-US" dirty="0">
                <a:solidFill>
                  <a:schemeClr val="dk1"/>
                </a:solidFill>
                <a:latin typeface="Arimo"/>
                <a:ea typeface="Arimo"/>
                <a:cs typeface="Arimo"/>
                <a:sym typeface="Arimo"/>
              </a:rPr>
              <a:t> </a:t>
            </a:r>
            <a:r>
              <a:rPr lang="en-US" dirty="0" err="1">
                <a:solidFill>
                  <a:schemeClr val="dk1"/>
                </a:solidFill>
                <a:latin typeface="Arimo"/>
                <a:ea typeface="Arimo"/>
                <a:cs typeface="Arimo"/>
                <a:sym typeface="Arimo"/>
              </a:rPr>
              <a:t>seluruh</a:t>
            </a:r>
            <a:r>
              <a:rPr lang="en-US" dirty="0">
                <a:solidFill>
                  <a:schemeClr val="dk1"/>
                </a:solidFill>
                <a:latin typeface="Arimo"/>
                <a:ea typeface="Arimo"/>
                <a:cs typeface="Arimo"/>
                <a:sym typeface="Arimo"/>
              </a:rPr>
              <a:t> </a:t>
            </a:r>
            <a:r>
              <a:rPr lang="en-US" dirty="0" err="1">
                <a:solidFill>
                  <a:schemeClr val="dk1"/>
                </a:solidFill>
                <a:latin typeface="Arimo"/>
                <a:ea typeface="Arimo"/>
                <a:cs typeface="Arimo"/>
                <a:sym typeface="Arimo"/>
              </a:rPr>
              <a:t>tweetadalah</a:t>
            </a:r>
            <a:r>
              <a:rPr lang="en-US" dirty="0">
                <a:solidFill>
                  <a:schemeClr val="dk1"/>
                </a:solidFill>
                <a:latin typeface="Arimo"/>
                <a:ea typeface="Arimo"/>
                <a:cs typeface="Arimo"/>
                <a:sym typeface="Arimo"/>
              </a:rPr>
              <a:t> 1.503.936.</a:t>
            </a:r>
          </a:p>
          <a:p>
            <a:pPr marL="0" lvl="0" indent="0" algn="r" rtl="0">
              <a:spcBef>
                <a:spcPts val="0"/>
              </a:spcBef>
              <a:spcAft>
                <a:spcPts val="0"/>
              </a:spcAft>
              <a:buNone/>
            </a:pPr>
            <a:r>
              <a:rPr lang="en-US" dirty="0" err="1">
                <a:solidFill>
                  <a:schemeClr val="dk1"/>
                </a:solidFill>
                <a:latin typeface="Arimo"/>
                <a:ea typeface="Arimo"/>
                <a:cs typeface="Arimo"/>
                <a:sym typeface="Arimo"/>
              </a:rPr>
              <a:t>Memiliki</a:t>
            </a:r>
            <a:r>
              <a:rPr lang="en-US" dirty="0">
                <a:solidFill>
                  <a:schemeClr val="dk1"/>
                </a:solidFill>
                <a:latin typeface="Arimo"/>
                <a:ea typeface="Arimo"/>
                <a:cs typeface="Arimo"/>
                <a:sym typeface="Arimo"/>
              </a:rPr>
              <a:t> </a:t>
            </a:r>
            <a:r>
              <a:rPr lang="en-US" dirty="0" err="1">
                <a:solidFill>
                  <a:schemeClr val="dk1"/>
                </a:solidFill>
                <a:latin typeface="Arimo"/>
                <a:ea typeface="Arimo"/>
                <a:cs typeface="Arimo"/>
                <a:sym typeface="Arimo"/>
              </a:rPr>
              <a:t>rentang</a:t>
            </a:r>
            <a:r>
              <a:rPr lang="en-US" dirty="0">
                <a:solidFill>
                  <a:schemeClr val="dk1"/>
                </a:solidFill>
                <a:latin typeface="Arimo"/>
                <a:ea typeface="Arimo"/>
                <a:cs typeface="Arimo"/>
                <a:sym typeface="Arimo"/>
              </a:rPr>
              <a:t> </a:t>
            </a:r>
            <a:r>
              <a:rPr lang="en-US" dirty="0" err="1">
                <a:solidFill>
                  <a:schemeClr val="dk1"/>
                </a:solidFill>
                <a:latin typeface="Arimo"/>
                <a:ea typeface="Arimo"/>
                <a:cs typeface="Arimo"/>
                <a:sym typeface="Arimo"/>
              </a:rPr>
              <a:t>karakter</a:t>
            </a:r>
            <a:r>
              <a:rPr lang="en-US" dirty="0">
                <a:solidFill>
                  <a:schemeClr val="dk1"/>
                </a:solidFill>
                <a:latin typeface="Arimo"/>
                <a:ea typeface="Arimo"/>
                <a:cs typeface="Arimo"/>
                <a:sym typeface="Arimo"/>
              </a:rPr>
              <a:t> &gt; </a:t>
            </a:r>
            <a:r>
              <a:rPr lang="en-US" dirty="0" err="1">
                <a:solidFill>
                  <a:schemeClr val="dk1"/>
                </a:solidFill>
                <a:latin typeface="Arimo"/>
                <a:ea typeface="Arimo"/>
                <a:cs typeface="Arimo"/>
                <a:sym typeface="Arimo"/>
              </a:rPr>
              <a:t>dari</a:t>
            </a:r>
            <a:r>
              <a:rPr lang="en-US" dirty="0">
                <a:solidFill>
                  <a:schemeClr val="dk1"/>
                </a:solidFill>
                <a:latin typeface="Arimo"/>
                <a:ea typeface="Arimo"/>
                <a:cs typeface="Arimo"/>
                <a:sym typeface="Arimo"/>
              </a:rPr>
              <a:t> 100</a:t>
            </a:r>
          </a:p>
        </p:txBody>
      </p:sp>
      <p:sp>
        <p:nvSpPr>
          <p:cNvPr id="1916" name="Google Shape;1916;p62"/>
          <p:cNvSpPr/>
          <p:nvPr/>
        </p:nvSpPr>
        <p:spPr>
          <a:xfrm>
            <a:off x="8210700" y="2210249"/>
            <a:ext cx="214800" cy="214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2"/>
          <p:cNvSpPr txBox="1"/>
          <p:nvPr/>
        </p:nvSpPr>
        <p:spPr>
          <a:xfrm>
            <a:off x="5524329" y="3467800"/>
            <a:ext cx="26862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dk1"/>
                </a:solidFill>
                <a:latin typeface="Bebas Neue"/>
                <a:ea typeface="Bebas Neue"/>
                <a:cs typeface="Bebas Neue"/>
                <a:sym typeface="Bebas Neue"/>
              </a:rPr>
              <a:t>Tweet_cleansing</a:t>
            </a:r>
            <a:endParaRPr sz="2000" dirty="0">
              <a:solidFill>
                <a:schemeClr val="dk1"/>
              </a:solidFill>
              <a:latin typeface="Bebas Neue"/>
              <a:ea typeface="Bebas Neue"/>
              <a:cs typeface="Bebas Neue"/>
              <a:sym typeface="Bebas Neue"/>
            </a:endParaRPr>
          </a:p>
        </p:txBody>
      </p:sp>
      <p:sp>
        <p:nvSpPr>
          <p:cNvPr id="1918" name="Google Shape;1918;p62"/>
          <p:cNvSpPr txBox="1"/>
          <p:nvPr/>
        </p:nvSpPr>
        <p:spPr>
          <a:xfrm>
            <a:off x="5524500" y="3788274"/>
            <a:ext cx="2686200" cy="60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D" sz="1200" dirty="0">
                <a:solidFill>
                  <a:schemeClr val="dk1"/>
                </a:solidFill>
                <a:latin typeface="Arimo"/>
                <a:ea typeface="Arimo"/>
                <a:cs typeface="Arimo"/>
                <a:sym typeface="Arimo"/>
              </a:rPr>
              <a:t>Total Panjang </a:t>
            </a:r>
            <a:r>
              <a:rPr lang="en-ID" sz="1200" dirty="0" err="1">
                <a:solidFill>
                  <a:schemeClr val="dk1"/>
                </a:solidFill>
                <a:latin typeface="Arimo"/>
                <a:ea typeface="Arimo"/>
                <a:cs typeface="Arimo"/>
                <a:sym typeface="Arimo"/>
              </a:rPr>
              <a:t>karakter</a:t>
            </a:r>
            <a:r>
              <a:rPr lang="en-ID" sz="1200" dirty="0">
                <a:solidFill>
                  <a:schemeClr val="dk1"/>
                </a:solidFill>
                <a:latin typeface="Arimo"/>
                <a:ea typeface="Arimo"/>
                <a:cs typeface="Arimo"/>
                <a:sym typeface="Arimo"/>
              </a:rPr>
              <a:t> </a:t>
            </a:r>
            <a:r>
              <a:rPr lang="en-ID" sz="1200" dirty="0" err="1">
                <a:solidFill>
                  <a:schemeClr val="dk1"/>
                </a:solidFill>
                <a:latin typeface="Arimo"/>
                <a:ea typeface="Arimo"/>
                <a:cs typeface="Arimo"/>
                <a:sym typeface="Arimo"/>
              </a:rPr>
              <a:t>dari</a:t>
            </a:r>
            <a:r>
              <a:rPr lang="en-ID" sz="1200" dirty="0">
                <a:solidFill>
                  <a:schemeClr val="dk1"/>
                </a:solidFill>
                <a:latin typeface="Arimo"/>
                <a:ea typeface="Arimo"/>
                <a:cs typeface="Arimo"/>
                <a:sym typeface="Arimo"/>
              </a:rPr>
              <a:t> </a:t>
            </a:r>
            <a:r>
              <a:rPr lang="en-ID" sz="1200" dirty="0" err="1">
                <a:solidFill>
                  <a:schemeClr val="dk1"/>
                </a:solidFill>
                <a:latin typeface="Arimo"/>
                <a:ea typeface="Arimo"/>
                <a:cs typeface="Arimo"/>
                <a:sym typeface="Arimo"/>
              </a:rPr>
              <a:t>seluruh</a:t>
            </a:r>
            <a:r>
              <a:rPr lang="en-ID" sz="1200" dirty="0">
                <a:solidFill>
                  <a:schemeClr val="dk1"/>
                </a:solidFill>
                <a:latin typeface="Arimo"/>
                <a:ea typeface="Arimo"/>
                <a:cs typeface="Arimo"/>
                <a:sym typeface="Arimo"/>
              </a:rPr>
              <a:t> tweet </a:t>
            </a:r>
            <a:r>
              <a:rPr lang="en-ID" sz="1200" dirty="0" err="1">
                <a:solidFill>
                  <a:schemeClr val="dk1"/>
                </a:solidFill>
                <a:latin typeface="Arimo"/>
                <a:ea typeface="Arimo"/>
                <a:cs typeface="Arimo"/>
                <a:sym typeface="Arimo"/>
              </a:rPr>
              <a:t>adalah</a:t>
            </a:r>
            <a:r>
              <a:rPr lang="en-ID" sz="1200" dirty="0">
                <a:solidFill>
                  <a:schemeClr val="dk1"/>
                </a:solidFill>
                <a:latin typeface="Arimo"/>
                <a:ea typeface="Arimo"/>
                <a:cs typeface="Arimo"/>
                <a:sym typeface="Arimo"/>
              </a:rPr>
              <a:t> 1.255.809.</a:t>
            </a:r>
          </a:p>
          <a:p>
            <a:pPr marL="0" lvl="0" indent="0" algn="r" rtl="0">
              <a:spcBef>
                <a:spcPts val="0"/>
              </a:spcBef>
              <a:spcAft>
                <a:spcPts val="0"/>
              </a:spcAft>
              <a:buNone/>
            </a:pPr>
            <a:r>
              <a:rPr lang="en-ID" sz="1200" dirty="0">
                <a:solidFill>
                  <a:schemeClr val="dk1"/>
                </a:solidFill>
                <a:latin typeface="Arimo"/>
                <a:ea typeface="Arimo"/>
                <a:cs typeface="Arimo"/>
                <a:sym typeface="Arimo"/>
              </a:rPr>
              <a:t>M</a:t>
            </a:r>
            <a:r>
              <a:rPr lang="en" sz="1200" dirty="0">
                <a:solidFill>
                  <a:schemeClr val="dk1"/>
                </a:solidFill>
                <a:latin typeface="Arimo"/>
                <a:ea typeface="Arimo"/>
                <a:cs typeface="Arimo"/>
                <a:sym typeface="Arimo"/>
              </a:rPr>
              <a:t>emiliki rentang karakter &lt; 100</a:t>
            </a:r>
            <a:endParaRPr sz="1200" dirty="0">
              <a:solidFill>
                <a:schemeClr val="dk1"/>
              </a:solidFill>
              <a:latin typeface="Arimo"/>
              <a:ea typeface="Arimo"/>
              <a:cs typeface="Arimo"/>
              <a:sym typeface="Arimo"/>
            </a:endParaRPr>
          </a:p>
        </p:txBody>
      </p:sp>
      <p:sp>
        <p:nvSpPr>
          <p:cNvPr id="1919" name="Google Shape;1919;p62"/>
          <p:cNvSpPr/>
          <p:nvPr/>
        </p:nvSpPr>
        <p:spPr>
          <a:xfrm>
            <a:off x="8210700" y="3510850"/>
            <a:ext cx="214800" cy="21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23" name="Google Shape;1923;p6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24" name="Google Shape;1924;p6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25" name="Google Shape;1925;p62"/>
          <p:cNvGrpSpPr/>
          <p:nvPr/>
        </p:nvGrpSpPr>
        <p:grpSpPr>
          <a:xfrm>
            <a:off x="706038" y="312972"/>
            <a:ext cx="140222" cy="140409"/>
            <a:chOff x="2741000" y="199475"/>
            <a:chExt cx="191953" cy="192210"/>
          </a:xfrm>
        </p:grpSpPr>
        <p:sp>
          <p:nvSpPr>
            <p:cNvPr id="1926" name="Google Shape;1926;p6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5" name="Google Shape;1935;p6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2"/>
          <p:cNvSpPr/>
          <p:nvPr/>
        </p:nvSpPr>
        <p:spPr>
          <a:xfrm>
            <a:off x="7013026" y="8967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2"/>
          <p:cNvSpPr/>
          <p:nvPr/>
        </p:nvSpPr>
        <p:spPr>
          <a:xfrm>
            <a:off x="7893277" y="610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2"/>
          <p:cNvSpPr/>
          <p:nvPr/>
        </p:nvSpPr>
        <p:spPr>
          <a:xfrm>
            <a:off x="6208138" y="1138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2"/>
          <p:cNvSpPr/>
          <p:nvPr/>
        </p:nvSpPr>
        <p:spPr>
          <a:xfrm rot="-1685758">
            <a:off x="4793066" y="907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2"/>
          <p:cNvSpPr/>
          <p:nvPr/>
        </p:nvSpPr>
        <p:spPr>
          <a:xfrm>
            <a:off x="670406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2"/>
          <p:cNvSpPr/>
          <p:nvPr/>
        </p:nvSpPr>
        <p:spPr>
          <a:xfrm>
            <a:off x="5477851" y="7489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858941B-9A20-FCA9-DE74-5999AF63F852}"/>
              </a:ext>
            </a:extLst>
          </p:cNvPr>
          <p:cNvPicPr>
            <a:picLocks noChangeAspect="1"/>
          </p:cNvPicPr>
          <p:nvPr/>
        </p:nvPicPr>
        <p:blipFill>
          <a:blip r:embed="rId7"/>
          <a:stretch>
            <a:fillRect/>
          </a:stretch>
        </p:blipFill>
        <p:spPr>
          <a:xfrm>
            <a:off x="814483" y="1203492"/>
            <a:ext cx="3680938" cy="288763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8" name="Google Shape;1908;p6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10" name="Google Shape;1910;p62"/>
          <p:cNvSpPr txBox="1"/>
          <p:nvPr/>
        </p:nvSpPr>
        <p:spPr>
          <a:xfrm>
            <a:off x="706038" y="4071209"/>
            <a:ext cx="38577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Arimo"/>
                <a:ea typeface="Arimo"/>
                <a:cs typeface="Arimo"/>
                <a:sym typeface="Arimo"/>
              </a:rPr>
              <a:t>Panjang karakter Tweet</a:t>
            </a:r>
            <a:endParaRPr sz="1200" dirty="0">
              <a:solidFill>
                <a:schemeClr val="dk1"/>
              </a:solidFill>
              <a:latin typeface="Arimo"/>
              <a:ea typeface="Arimo"/>
              <a:cs typeface="Arimo"/>
              <a:sym typeface="Arimo"/>
            </a:endParaRPr>
          </a:p>
        </p:txBody>
      </p:sp>
      <p:sp>
        <p:nvSpPr>
          <p:cNvPr id="1911" name="Google Shape;1911;p62"/>
          <p:cNvSpPr txBox="1"/>
          <p:nvPr/>
        </p:nvSpPr>
        <p:spPr>
          <a:xfrm>
            <a:off x="5524329" y="1298550"/>
            <a:ext cx="26862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dirty="0" err="1">
                <a:solidFill>
                  <a:schemeClr val="dk1"/>
                </a:solidFill>
                <a:latin typeface="Bebas Neue"/>
                <a:ea typeface="Bebas Neue"/>
                <a:cs typeface="Bebas Neue"/>
                <a:sym typeface="Bebas Neue"/>
              </a:rPr>
              <a:t>panjang</a:t>
            </a:r>
            <a:r>
              <a:rPr lang="en-US" sz="2400" dirty="0">
                <a:solidFill>
                  <a:schemeClr val="dk1"/>
                </a:solidFill>
                <a:latin typeface="Bebas Neue"/>
                <a:ea typeface="Bebas Neue"/>
                <a:cs typeface="Bebas Neue"/>
                <a:sym typeface="Bebas Neue"/>
              </a:rPr>
              <a:t> </a:t>
            </a:r>
            <a:r>
              <a:rPr lang="en-US" sz="2400" dirty="0" err="1">
                <a:solidFill>
                  <a:schemeClr val="dk1"/>
                </a:solidFill>
                <a:latin typeface="Bebas Neue"/>
                <a:ea typeface="Bebas Neue"/>
                <a:cs typeface="Bebas Neue"/>
                <a:sym typeface="Bebas Neue"/>
              </a:rPr>
              <a:t>karakter</a:t>
            </a:r>
            <a:r>
              <a:rPr lang="en-US" sz="2400" dirty="0">
                <a:solidFill>
                  <a:schemeClr val="dk1"/>
                </a:solidFill>
                <a:latin typeface="Bebas Neue"/>
                <a:ea typeface="Bebas Neue"/>
                <a:cs typeface="Bebas Neue"/>
                <a:sym typeface="Bebas Neue"/>
              </a:rPr>
              <a:t> tweet</a:t>
            </a:r>
            <a:endParaRPr sz="2400" dirty="0">
              <a:solidFill>
                <a:schemeClr val="dk1"/>
              </a:solidFill>
              <a:latin typeface="Bebas Neue"/>
              <a:ea typeface="Bebas Neue"/>
              <a:cs typeface="Bebas Neue"/>
              <a:sym typeface="Bebas Neue"/>
            </a:endParaRPr>
          </a:p>
        </p:txBody>
      </p:sp>
      <p:sp>
        <p:nvSpPr>
          <p:cNvPr id="1912" name="Google Shape;1912;p62"/>
          <p:cNvSpPr txBox="1"/>
          <p:nvPr/>
        </p:nvSpPr>
        <p:spPr>
          <a:xfrm>
            <a:off x="5524500" y="1619024"/>
            <a:ext cx="2686200" cy="60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imo"/>
              <a:ea typeface="Arimo"/>
              <a:cs typeface="Arimo"/>
              <a:sym typeface="Arimo"/>
            </a:endParaRPr>
          </a:p>
        </p:txBody>
      </p:sp>
      <p:sp>
        <p:nvSpPr>
          <p:cNvPr id="1913" name="Google Shape;1913;p62"/>
          <p:cNvSpPr/>
          <p:nvPr/>
        </p:nvSpPr>
        <p:spPr>
          <a:xfrm>
            <a:off x="8210700" y="1341600"/>
            <a:ext cx="214800" cy="21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2"/>
          <p:cNvSpPr txBox="1"/>
          <p:nvPr/>
        </p:nvSpPr>
        <p:spPr>
          <a:xfrm>
            <a:off x="5477851" y="2184550"/>
            <a:ext cx="26862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dirty="0">
                <a:solidFill>
                  <a:schemeClr val="dk1"/>
                </a:solidFill>
                <a:latin typeface="Bebas Neue"/>
                <a:ea typeface="Bebas Neue"/>
                <a:cs typeface="Bebas Neue"/>
                <a:sym typeface="Bebas Neue"/>
              </a:rPr>
              <a:t>Tweet_awal</a:t>
            </a:r>
            <a:endParaRPr sz="2700" dirty="0">
              <a:solidFill>
                <a:schemeClr val="dk1"/>
              </a:solidFill>
              <a:latin typeface="Bebas Neue"/>
              <a:ea typeface="Bebas Neue"/>
              <a:cs typeface="Bebas Neue"/>
              <a:sym typeface="Bebas Neue"/>
            </a:endParaRPr>
          </a:p>
        </p:txBody>
      </p:sp>
      <p:sp>
        <p:nvSpPr>
          <p:cNvPr id="1915" name="Google Shape;1915;p62"/>
          <p:cNvSpPr txBox="1"/>
          <p:nvPr/>
        </p:nvSpPr>
        <p:spPr>
          <a:xfrm>
            <a:off x="5511547" y="2400799"/>
            <a:ext cx="2686200" cy="60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err="1">
                <a:solidFill>
                  <a:schemeClr val="dk1"/>
                </a:solidFill>
                <a:latin typeface="Arimo"/>
                <a:ea typeface="Arimo"/>
                <a:cs typeface="Arimo"/>
                <a:sym typeface="Arimo"/>
              </a:rPr>
              <a:t>Persentase</a:t>
            </a:r>
            <a:r>
              <a:rPr lang="en-US" dirty="0">
                <a:solidFill>
                  <a:schemeClr val="dk1"/>
                </a:solidFill>
                <a:latin typeface="Arimo"/>
                <a:ea typeface="Arimo"/>
                <a:cs typeface="Arimo"/>
                <a:sym typeface="Arimo"/>
              </a:rPr>
              <a:t> total Panjang </a:t>
            </a:r>
            <a:r>
              <a:rPr lang="en-US" dirty="0" err="1">
                <a:solidFill>
                  <a:schemeClr val="dk1"/>
                </a:solidFill>
                <a:latin typeface="Arimo"/>
                <a:ea typeface="Arimo"/>
                <a:cs typeface="Arimo"/>
                <a:sym typeface="Arimo"/>
              </a:rPr>
              <a:t>karakter</a:t>
            </a:r>
            <a:r>
              <a:rPr lang="en-US" dirty="0">
                <a:solidFill>
                  <a:schemeClr val="dk1"/>
                </a:solidFill>
                <a:latin typeface="Arimo"/>
                <a:ea typeface="Arimo"/>
                <a:cs typeface="Arimo"/>
                <a:sym typeface="Arimo"/>
              </a:rPr>
              <a:t> </a:t>
            </a:r>
            <a:r>
              <a:rPr lang="en-US" dirty="0" err="1">
                <a:solidFill>
                  <a:schemeClr val="dk1"/>
                </a:solidFill>
                <a:latin typeface="Arimo"/>
                <a:ea typeface="Arimo"/>
                <a:cs typeface="Arimo"/>
                <a:sym typeface="Arimo"/>
              </a:rPr>
              <a:t>sebelum</a:t>
            </a:r>
            <a:r>
              <a:rPr lang="en-US" dirty="0">
                <a:solidFill>
                  <a:schemeClr val="dk1"/>
                </a:solidFill>
                <a:latin typeface="Arimo"/>
                <a:ea typeface="Arimo"/>
                <a:cs typeface="Arimo"/>
                <a:sym typeface="Arimo"/>
              </a:rPr>
              <a:t> </a:t>
            </a:r>
            <a:r>
              <a:rPr lang="en-US" dirty="0" err="1">
                <a:solidFill>
                  <a:schemeClr val="dk1"/>
                </a:solidFill>
                <a:latin typeface="Arimo"/>
                <a:ea typeface="Arimo"/>
                <a:cs typeface="Arimo"/>
                <a:sym typeface="Arimo"/>
              </a:rPr>
              <a:t>melakukan</a:t>
            </a:r>
            <a:r>
              <a:rPr lang="en-US" dirty="0">
                <a:solidFill>
                  <a:schemeClr val="dk1"/>
                </a:solidFill>
                <a:latin typeface="Arimo"/>
                <a:ea typeface="Arimo"/>
                <a:cs typeface="Arimo"/>
                <a:sym typeface="Arimo"/>
              </a:rPr>
              <a:t> cleansing data </a:t>
            </a:r>
            <a:r>
              <a:rPr lang="en-US" dirty="0" err="1">
                <a:solidFill>
                  <a:schemeClr val="dk1"/>
                </a:solidFill>
                <a:latin typeface="Arimo"/>
                <a:ea typeface="Arimo"/>
                <a:cs typeface="Arimo"/>
                <a:sym typeface="Arimo"/>
              </a:rPr>
              <a:t>sebesar</a:t>
            </a:r>
            <a:r>
              <a:rPr lang="en-US" dirty="0">
                <a:solidFill>
                  <a:schemeClr val="dk1"/>
                </a:solidFill>
                <a:latin typeface="Arimo"/>
                <a:ea typeface="Arimo"/>
                <a:cs typeface="Arimo"/>
                <a:sym typeface="Arimo"/>
              </a:rPr>
              <a:t> 50,8%</a:t>
            </a:r>
          </a:p>
        </p:txBody>
      </p:sp>
      <p:sp>
        <p:nvSpPr>
          <p:cNvPr id="1916" name="Google Shape;1916;p62"/>
          <p:cNvSpPr/>
          <p:nvPr/>
        </p:nvSpPr>
        <p:spPr>
          <a:xfrm>
            <a:off x="8210700" y="2210249"/>
            <a:ext cx="214800" cy="214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2"/>
          <p:cNvSpPr txBox="1"/>
          <p:nvPr/>
        </p:nvSpPr>
        <p:spPr>
          <a:xfrm>
            <a:off x="5524329" y="3467800"/>
            <a:ext cx="26862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dirty="0">
                <a:solidFill>
                  <a:schemeClr val="dk1"/>
                </a:solidFill>
                <a:latin typeface="Bebas Neue"/>
                <a:ea typeface="Bebas Neue"/>
                <a:cs typeface="Bebas Neue"/>
                <a:sym typeface="Bebas Neue"/>
              </a:rPr>
              <a:t>Tweet_cleansing</a:t>
            </a:r>
            <a:endParaRPr sz="2700" dirty="0">
              <a:solidFill>
                <a:schemeClr val="dk1"/>
              </a:solidFill>
              <a:latin typeface="Bebas Neue"/>
              <a:ea typeface="Bebas Neue"/>
              <a:cs typeface="Bebas Neue"/>
              <a:sym typeface="Bebas Neue"/>
            </a:endParaRPr>
          </a:p>
        </p:txBody>
      </p:sp>
      <p:sp>
        <p:nvSpPr>
          <p:cNvPr id="1918" name="Google Shape;1918;p62"/>
          <p:cNvSpPr txBox="1"/>
          <p:nvPr/>
        </p:nvSpPr>
        <p:spPr>
          <a:xfrm>
            <a:off x="5524329" y="3701907"/>
            <a:ext cx="2686200" cy="60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err="1">
                <a:solidFill>
                  <a:schemeClr val="dk1"/>
                </a:solidFill>
                <a:latin typeface="Arimo"/>
                <a:ea typeface="Arimo"/>
                <a:cs typeface="Arimo"/>
                <a:sym typeface="Arimo"/>
              </a:rPr>
              <a:t>Persentase</a:t>
            </a:r>
            <a:r>
              <a:rPr lang="en-US" dirty="0">
                <a:solidFill>
                  <a:schemeClr val="dk1"/>
                </a:solidFill>
                <a:latin typeface="Arimo"/>
                <a:ea typeface="Arimo"/>
                <a:cs typeface="Arimo"/>
                <a:sym typeface="Arimo"/>
              </a:rPr>
              <a:t> total Panjang </a:t>
            </a:r>
            <a:r>
              <a:rPr lang="en-US" dirty="0" err="1">
                <a:solidFill>
                  <a:schemeClr val="dk1"/>
                </a:solidFill>
                <a:latin typeface="Arimo"/>
                <a:ea typeface="Arimo"/>
                <a:cs typeface="Arimo"/>
                <a:sym typeface="Arimo"/>
              </a:rPr>
              <a:t>karakter</a:t>
            </a:r>
            <a:r>
              <a:rPr lang="en-US" dirty="0">
                <a:solidFill>
                  <a:schemeClr val="dk1"/>
                </a:solidFill>
                <a:latin typeface="Arimo"/>
                <a:ea typeface="Arimo"/>
                <a:cs typeface="Arimo"/>
                <a:sym typeface="Arimo"/>
              </a:rPr>
              <a:t> </a:t>
            </a:r>
            <a:r>
              <a:rPr lang="en-US" dirty="0" err="1">
                <a:solidFill>
                  <a:schemeClr val="dk1"/>
                </a:solidFill>
                <a:latin typeface="Arimo"/>
                <a:ea typeface="Arimo"/>
                <a:cs typeface="Arimo"/>
                <a:sym typeface="Arimo"/>
              </a:rPr>
              <a:t>setelah</a:t>
            </a:r>
            <a:r>
              <a:rPr lang="en-US" dirty="0">
                <a:solidFill>
                  <a:schemeClr val="dk1"/>
                </a:solidFill>
                <a:latin typeface="Arimo"/>
                <a:ea typeface="Arimo"/>
                <a:cs typeface="Arimo"/>
                <a:sym typeface="Arimo"/>
              </a:rPr>
              <a:t> </a:t>
            </a:r>
            <a:r>
              <a:rPr lang="en-US" dirty="0" err="1">
                <a:solidFill>
                  <a:schemeClr val="dk1"/>
                </a:solidFill>
                <a:latin typeface="Arimo"/>
                <a:ea typeface="Arimo"/>
                <a:cs typeface="Arimo"/>
                <a:sym typeface="Arimo"/>
              </a:rPr>
              <a:t>melakukan</a:t>
            </a:r>
            <a:r>
              <a:rPr lang="en-US" dirty="0">
                <a:solidFill>
                  <a:schemeClr val="dk1"/>
                </a:solidFill>
                <a:latin typeface="Arimo"/>
                <a:ea typeface="Arimo"/>
                <a:cs typeface="Arimo"/>
                <a:sym typeface="Arimo"/>
              </a:rPr>
              <a:t> cleansing data </a:t>
            </a:r>
            <a:r>
              <a:rPr lang="en-US" dirty="0" err="1">
                <a:solidFill>
                  <a:schemeClr val="dk1"/>
                </a:solidFill>
                <a:latin typeface="Arimo"/>
                <a:ea typeface="Arimo"/>
                <a:cs typeface="Arimo"/>
                <a:sym typeface="Arimo"/>
              </a:rPr>
              <a:t>sebesar</a:t>
            </a:r>
            <a:r>
              <a:rPr lang="en-US" dirty="0">
                <a:solidFill>
                  <a:schemeClr val="dk1"/>
                </a:solidFill>
                <a:latin typeface="Arimo"/>
                <a:ea typeface="Arimo"/>
                <a:cs typeface="Arimo"/>
                <a:sym typeface="Arimo"/>
              </a:rPr>
              <a:t> 49,2%</a:t>
            </a:r>
            <a:endParaRPr dirty="0">
              <a:solidFill>
                <a:schemeClr val="dk1"/>
              </a:solidFill>
              <a:latin typeface="Arimo"/>
              <a:ea typeface="Arimo"/>
              <a:cs typeface="Arimo"/>
              <a:sym typeface="Arimo"/>
            </a:endParaRPr>
          </a:p>
        </p:txBody>
      </p:sp>
      <p:sp>
        <p:nvSpPr>
          <p:cNvPr id="1919" name="Google Shape;1919;p62"/>
          <p:cNvSpPr/>
          <p:nvPr/>
        </p:nvSpPr>
        <p:spPr>
          <a:xfrm>
            <a:off x="8210700" y="3510850"/>
            <a:ext cx="214800" cy="21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23" name="Google Shape;1923;p6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24" name="Google Shape;1924;p6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25" name="Google Shape;1925;p62"/>
          <p:cNvGrpSpPr/>
          <p:nvPr/>
        </p:nvGrpSpPr>
        <p:grpSpPr>
          <a:xfrm>
            <a:off x="706038" y="312972"/>
            <a:ext cx="140222" cy="140409"/>
            <a:chOff x="2741000" y="199475"/>
            <a:chExt cx="191953" cy="192210"/>
          </a:xfrm>
        </p:grpSpPr>
        <p:sp>
          <p:nvSpPr>
            <p:cNvPr id="1926" name="Google Shape;1926;p6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5" name="Google Shape;1935;p6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2"/>
          <p:cNvSpPr/>
          <p:nvPr/>
        </p:nvSpPr>
        <p:spPr>
          <a:xfrm>
            <a:off x="7013026" y="8967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2"/>
          <p:cNvSpPr/>
          <p:nvPr/>
        </p:nvSpPr>
        <p:spPr>
          <a:xfrm>
            <a:off x="7893277" y="610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2"/>
          <p:cNvSpPr/>
          <p:nvPr/>
        </p:nvSpPr>
        <p:spPr>
          <a:xfrm>
            <a:off x="6208138" y="1138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2"/>
          <p:cNvSpPr/>
          <p:nvPr/>
        </p:nvSpPr>
        <p:spPr>
          <a:xfrm rot="-1685758">
            <a:off x="4793066" y="907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2"/>
          <p:cNvSpPr/>
          <p:nvPr/>
        </p:nvSpPr>
        <p:spPr>
          <a:xfrm>
            <a:off x="670406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2"/>
          <p:cNvSpPr/>
          <p:nvPr/>
        </p:nvSpPr>
        <p:spPr>
          <a:xfrm>
            <a:off x="5477851" y="7489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4CA7BE27-3ABF-D35F-35C2-304EB211CF60}"/>
              </a:ext>
            </a:extLst>
          </p:cNvPr>
          <p:cNvPicPr>
            <a:picLocks noChangeAspect="1"/>
          </p:cNvPicPr>
          <p:nvPr/>
        </p:nvPicPr>
        <p:blipFill>
          <a:blip r:embed="rId7"/>
          <a:stretch>
            <a:fillRect/>
          </a:stretch>
        </p:blipFill>
        <p:spPr>
          <a:xfrm>
            <a:off x="622568" y="1323419"/>
            <a:ext cx="4159838" cy="2464855"/>
          </a:xfrm>
          <a:prstGeom prst="rect">
            <a:avLst/>
          </a:prstGeom>
        </p:spPr>
      </p:pic>
      <p:sp>
        <p:nvSpPr>
          <p:cNvPr id="9" name="Google Shape;1907;p62">
            <a:extLst>
              <a:ext uri="{FF2B5EF4-FFF2-40B4-BE49-F238E27FC236}">
                <a16:creationId xmlns:a16="http://schemas.microsoft.com/office/drawing/2014/main" id="{43B8A93A-AFBC-FFD8-31CD-DB074E80E72A}"/>
              </a:ext>
            </a:extLst>
          </p:cNvPr>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accent1">
                    <a:lumMod val="75000"/>
                  </a:schemeClr>
                </a:solidFill>
              </a:rPr>
              <a:t>The results </a:t>
            </a:r>
            <a:endParaRPr sz="3200" dirty="0">
              <a:solidFill>
                <a:schemeClr val="accent1">
                  <a:lumMod val="75000"/>
                </a:schemeClr>
              </a:solidFill>
            </a:endParaRPr>
          </a:p>
        </p:txBody>
      </p:sp>
    </p:spTree>
    <p:extLst>
      <p:ext uri="{BB962C8B-B14F-4D97-AF65-F5344CB8AC3E}">
        <p14:creationId xmlns:p14="http://schemas.microsoft.com/office/powerpoint/2010/main" val="604381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F41686-8122-3AF8-72C8-2101F8D16CB7}"/>
              </a:ext>
            </a:extLst>
          </p:cNvPr>
          <p:cNvSpPr>
            <a:spLocks noGrp="1"/>
          </p:cNvSpPr>
          <p:nvPr>
            <p:ph type="title" idx="3"/>
          </p:nvPr>
        </p:nvSpPr>
        <p:spPr>
          <a:xfrm>
            <a:off x="5180782" y="1660942"/>
            <a:ext cx="2230500" cy="443400"/>
          </a:xfrm>
        </p:spPr>
        <p:txBody>
          <a:bodyPr/>
          <a:lstStyle/>
          <a:p>
            <a:r>
              <a:rPr lang="en-US" sz="1600" dirty="0">
                <a:solidFill>
                  <a:schemeClr val="accent1">
                    <a:lumMod val="75000"/>
                  </a:schemeClr>
                </a:solidFill>
              </a:rPr>
              <a:t>Pie chart </a:t>
            </a:r>
            <a:endParaRPr lang="en-ID" sz="1600" dirty="0">
              <a:solidFill>
                <a:schemeClr val="accent1">
                  <a:lumMod val="75000"/>
                </a:schemeClr>
              </a:solidFill>
            </a:endParaRPr>
          </a:p>
        </p:txBody>
      </p:sp>
      <p:sp>
        <p:nvSpPr>
          <p:cNvPr id="12" name="TextBox 11">
            <a:extLst>
              <a:ext uri="{FF2B5EF4-FFF2-40B4-BE49-F238E27FC236}">
                <a16:creationId xmlns:a16="http://schemas.microsoft.com/office/drawing/2014/main" id="{EDF0B042-B91A-56CD-4FA7-CB7D4E516CC7}"/>
              </a:ext>
            </a:extLst>
          </p:cNvPr>
          <p:cNvSpPr txBox="1"/>
          <p:nvPr/>
        </p:nvSpPr>
        <p:spPr>
          <a:xfrm>
            <a:off x="3935596" y="245673"/>
            <a:ext cx="4572000" cy="307777"/>
          </a:xfrm>
          <a:prstGeom prst="rect">
            <a:avLst/>
          </a:prstGeom>
          <a:noFill/>
        </p:spPr>
        <p:txBody>
          <a:bodyPr wrap="square">
            <a:sp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pic>
        <p:nvPicPr>
          <p:cNvPr id="9" name="Picture 8">
            <a:extLst>
              <a:ext uri="{FF2B5EF4-FFF2-40B4-BE49-F238E27FC236}">
                <a16:creationId xmlns:a16="http://schemas.microsoft.com/office/drawing/2014/main" id="{EC903CD5-9E3E-F54C-7A62-683796BCB89E}"/>
              </a:ext>
            </a:extLst>
          </p:cNvPr>
          <p:cNvPicPr>
            <a:picLocks noChangeAspect="1"/>
          </p:cNvPicPr>
          <p:nvPr/>
        </p:nvPicPr>
        <p:blipFill>
          <a:blip r:embed="rId2"/>
          <a:stretch>
            <a:fillRect/>
          </a:stretch>
        </p:blipFill>
        <p:spPr>
          <a:xfrm>
            <a:off x="4371396" y="2178844"/>
            <a:ext cx="4031913" cy="2218361"/>
          </a:xfrm>
          <a:prstGeom prst="rect">
            <a:avLst/>
          </a:prstGeom>
        </p:spPr>
      </p:pic>
      <p:sp>
        <p:nvSpPr>
          <p:cNvPr id="14" name="Google Shape;1953;p63">
            <a:extLst>
              <a:ext uri="{FF2B5EF4-FFF2-40B4-BE49-F238E27FC236}">
                <a16:creationId xmlns:a16="http://schemas.microsoft.com/office/drawing/2014/main" id="{7D89040F-D825-8293-647D-83E852424928}"/>
              </a:ext>
            </a:extLst>
          </p:cNvPr>
          <p:cNvSpPr txBox="1">
            <a:spLocks/>
          </p:cNvSpPr>
          <p:nvPr/>
        </p:nvSpPr>
        <p:spPr>
          <a:xfrm>
            <a:off x="1063672" y="1400334"/>
            <a:ext cx="2555827" cy="6500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pPr algn="l"/>
            <a:r>
              <a:rPr lang="en-US" sz="2400" dirty="0"/>
              <a:t>Total </a:t>
            </a:r>
            <a:r>
              <a:rPr lang="en-US" sz="2400" dirty="0" err="1"/>
              <a:t>teks</a:t>
            </a:r>
            <a:r>
              <a:rPr lang="en-US" sz="2400" dirty="0"/>
              <a:t> tweet</a:t>
            </a:r>
          </a:p>
        </p:txBody>
      </p:sp>
      <p:cxnSp>
        <p:nvCxnSpPr>
          <p:cNvPr id="15" name="Google Shape;1954;p63">
            <a:extLst>
              <a:ext uri="{FF2B5EF4-FFF2-40B4-BE49-F238E27FC236}">
                <a16:creationId xmlns:a16="http://schemas.microsoft.com/office/drawing/2014/main" id="{DCF7E9EF-4FEF-B673-A5CF-ABA8EE91CFEF}"/>
              </a:ext>
            </a:extLst>
          </p:cNvPr>
          <p:cNvCxnSpPr/>
          <p:nvPr/>
        </p:nvCxnSpPr>
        <p:spPr>
          <a:xfrm>
            <a:off x="1089764" y="2101935"/>
            <a:ext cx="2186400" cy="0"/>
          </a:xfrm>
          <a:prstGeom prst="straightConnector1">
            <a:avLst/>
          </a:prstGeom>
          <a:noFill/>
          <a:ln w="9525" cap="flat" cmpd="sng">
            <a:solidFill>
              <a:schemeClr val="dk1"/>
            </a:solidFill>
            <a:prstDash val="solid"/>
            <a:round/>
            <a:headEnd type="none" w="med" len="med"/>
            <a:tailEnd type="none" w="med" len="med"/>
          </a:ln>
        </p:spPr>
      </p:cxnSp>
      <p:sp>
        <p:nvSpPr>
          <p:cNvPr id="16" name="Google Shape;1952;p63">
            <a:extLst>
              <a:ext uri="{FF2B5EF4-FFF2-40B4-BE49-F238E27FC236}">
                <a16:creationId xmlns:a16="http://schemas.microsoft.com/office/drawing/2014/main" id="{DDCA8046-53EE-E0B7-ADA8-0A3DA1E79512}"/>
              </a:ext>
            </a:extLst>
          </p:cNvPr>
          <p:cNvSpPr txBox="1">
            <a:spLocks noGrp="1"/>
          </p:cNvSpPr>
          <p:nvPr>
            <p:ph type="subTitle" idx="1"/>
          </p:nvPr>
        </p:nvSpPr>
        <p:spPr>
          <a:xfrm>
            <a:off x="1011250" y="2097419"/>
            <a:ext cx="2429100" cy="862679"/>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en-US" sz="1600" dirty="0" err="1"/>
              <a:t>Menghitung</a:t>
            </a:r>
            <a:r>
              <a:rPr lang="en-US" sz="1600" dirty="0"/>
              <a:t> </a:t>
            </a:r>
            <a:r>
              <a:rPr lang="en-US" sz="1600" dirty="0" err="1"/>
              <a:t>persentase</a:t>
            </a:r>
            <a:r>
              <a:rPr lang="en-US" sz="1600" dirty="0"/>
              <a:t> Total tweet </a:t>
            </a:r>
            <a:r>
              <a:rPr lang="en-US" sz="1600" dirty="0" err="1"/>
              <a:t>sebelum</a:t>
            </a:r>
            <a:r>
              <a:rPr lang="en-US" sz="1600" dirty="0"/>
              <a:t> cleansing dan </a:t>
            </a:r>
            <a:r>
              <a:rPr lang="en-US" sz="1600" dirty="0" err="1"/>
              <a:t>sesudah</a:t>
            </a:r>
            <a:r>
              <a:rPr lang="en-US" sz="1600" dirty="0"/>
              <a:t> cleansing data</a:t>
            </a:r>
            <a:endParaRPr sz="1600" dirty="0"/>
          </a:p>
        </p:txBody>
      </p:sp>
      <p:sp>
        <p:nvSpPr>
          <p:cNvPr id="19" name="Google Shape;1907;p62">
            <a:extLst>
              <a:ext uri="{FF2B5EF4-FFF2-40B4-BE49-F238E27FC236}">
                <a16:creationId xmlns:a16="http://schemas.microsoft.com/office/drawing/2014/main" id="{7EA0EFE0-D637-3610-F755-51935B2B1794}"/>
              </a:ext>
            </a:extLst>
          </p:cNvPr>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accent1">
                    <a:lumMod val="75000"/>
                  </a:schemeClr>
                </a:solidFill>
              </a:rPr>
              <a:t>The results </a:t>
            </a:r>
            <a:endParaRPr sz="3200" dirty="0">
              <a:solidFill>
                <a:schemeClr val="accent1">
                  <a:lumMod val="75000"/>
                </a:schemeClr>
              </a:solidFill>
            </a:endParaRPr>
          </a:p>
        </p:txBody>
      </p:sp>
    </p:spTree>
    <p:extLst>
      <p:ext uri="{BB962C8B-B14F-4D97-AF65-F5344CB8AC3E}">
        <p14:creationId xmlns:p14="http://schemas.microsoft.com/office/powerpoint/2010/main" val="725835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9" name="Google Shape;504;p38">
            <a:extLst>
              <a:ext uri="{FF2B5EF4-FFF2-40B4-BE49-F238E27FC236}">
                <a16:creationId xmlns:a16="http://schemas.microsoft.com/office/drawing/2014/main" id="{B06DC7D6-1B3C-9FE2-08E3-2C2469466C7F}"/>
              </a:ext>
            </a:extLst>
          </p:cNvPr>
          <p:cNvSpPr/>
          <p:nvPr/>
        </p:nvSpPr>
        <p:spPr>
          <a:xfrm>
            <a:off x="4691327" y="2456042"/>
            <a:ext cx="587613" cy="563400"/>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508;p38">
            <a:extLst>
              <a:ext uri="{FF2B5EF4-FFF2-40B4-BE49-F238E27FC236}">
                <a16:creationId xmlns:a16="http://schemas.microsoft.com/office/drawing/2014/main" id="{A23220A8-375D-976F-84D9-FB3EA2FC770F}"/>
              </a:ext>
            </a:extLst>
          </p:cNvPr>
          <p:cNvSpPr txBox="1">
            <a:spLocks/>
          </p:cNvSpPr>
          <p:nvPr/>
        </p:nvSpPr>
        <p:spPr>
          <a:xfrm>
            <a:off x="4652861" y="2571750"/>
            <a:ext cx="638339" cy="34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ebas Neue"/>
              <a:buNone/>
              <a:defRPr sz="36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 sz="2800" dirty="0"/>
              <a:t>03</a:t>
            </a:r>
          </a:p>
        </p:txBody>
      </p:sp>
      <p:sp>
        <p:nvSpPr>
          <p:cNvPr id="8" name="Google Shape;504;p38">
            <a:extLst>
              <a:ext uri="{FF2B5EF4-FFF2-40B4-BE49-F238E27FC236}">
                <a16:creationId xmlns:a16="http://schemas.microsoft.com/office/drawing/2014/main" id="{71BA7ED9-425A-0484-2BC9-58D46598959E}"/>
              </a:ext>
            </a:extLst>
          </p:cNvPr>
          <p:cNvSpPr/>
          <p:nvPr/>
        </p:nvSpPr>
        <p:spPr>
          <a:xfrm>
            <a:off x="778490" y="2466524"/>
            <a:ext cx="587613" cy="563400"/>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99" name="Google Shape;499;p38"/>
          <p:cNvCxnSpPr/>
          <p:nvPr/>
        </p:nvCxnSpPr>
        <p:spPr>
          <a:xfrm>
            <a:off x="5521311" y="1804475"/>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501" name="Google Shape;501;p38"/>
          <p:cNvCxnSpPr/>
          <p:nvPr/>
        </p:nvCxnSpPr>
        <p:spPr>
          <a:xfrm>
            <a:off x="1663611" y="3019442"/>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503" name="Google Shape;503;p38"/>
          <p:cNvCxnSpPr/>
          <p:nvPr/>
        </p:nvCxnSpPr>
        <p:spPr>
          <a:xfrm>
            <a:off x="5559600" y="3013147"/>
            <a:ext cx="2186400" cy="0"/>
          </a:xfrm>
          <a:prstGeom prst="straightConnector1">
            <a:avLst/>
          </a:prstGeom>
          <a:noFill/>
          <a:ln w="9525" cap="flat" cmpd="sng">
            <a:solidFill>
              <a:schemeClr val="dk1"/>
            </a:solidFill>
            <a:prstDash val="solid"/>
            <a:round/>
            <a:headEnd type="none" w="med" len="med"/>
            <a:tailEnd type="none" w="med" len="med"/>
          </a:ln>
        </p:spPr>
      </p:cxnSp>
      <p:sp>
        <p:nvSpPr>
          <p:cNvPr id="504" name="Google Shape;504;p38"/>
          <p:cNvSpPr/>
          <p:nvPr/>
        </p:nvSpPr>
        <p:spPr>
          <a:xfrm>
            <a:off x="746484" y="1469275"/>
            <a:ext cx="587613" cy="563400"/>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a:t>
            </a:r>
            <a:endParaRPr/>
          </a:p>
        </p:txBody>
      </p:sp>
      <p:sp>
        <p:nvSpPr>
          <p:cNvPr id="506" name="Google Shape;506;p38"/>
          <p:cNvSpPr txBox="1">
            <a:spLocks noGrp="1"/>
          </p:cNvSpPr>
          <p:nvPr>
            <p:ph type="title"/>
          </p:nvPr>
        </p:nvSpPr>
        <p:spPr>
          <a:xfrm>
            <a:off x="1641574" y="1361075"/>
            <a:ext cx="27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2400" dirty="0"/>
              <a:t>D</a:t>
            </a:r>
            <a:r>
              <a:rPr lang="en" sz="2400" dirty="0"/>
              <a:t>efining problem</a:t>
            </a:r>
            <a:endParaRPr sz="2400" dirty="0"/>
          </a:p>
        </p:txBody>
      </p:sp>
      <p:sp>
        <p:nvSpPr>
          <p:cNvPr id="507" name="Google Shape;507;p38"/>
          <p:cNvSpPr txBox="1">
            <a:spLocks noGrp="1"/>
          </p:cNvSpPr>
          <p:nvPr>
            <p:ph type="subTitle" idx="1"/>
          </p:nvPr>
        </p:nvSpPr>
        <p:spPr>
          <a:xfrm>
            <a:off x="1641561" y="1932368"/>
            <a:ext cx="22305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M</a:t>
            </a:r>
            <a:r>
              <a:rPr lang="en" dirty="0"/>
              <a:t>endefinisikan masalah</a:t>
            </a:r>
            <a:endParaRPr dirty="0"/>
          </a:p>
        </p:txBody>
      </p:sp>
      <p:sp>
        <p:nvSpPr>
          <p:cNvPr id="508" name="Google Shape;508;p38"/>
          <p:cNvSpPr txBox="1">
            <a:spLocks noGrp="1"/>
          </p:cNvSpPr>
          <p:nvPr>
            <p:ph type="title" idx="2"/>
          </p:nvPr>
        </p:nvSpPr>
        <p:spPr>
          <a:xfrm>
            <a:off x="714686" y="1592999"/>
            <a:ext cx="638339"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01</a:t>
            </a:r>
            <a:endParaRPr sz="2800" dirty="0"/>
          </a:p>
        </p:txBody>
      </p:sp>
      <p:cxnSp>
        <p:nvCxnSpPr>
          <p:cNvPr id="509" name="Google Shape;509;p38"/>
          <p:cNvCxnSpPr/>
          <p:nvPr/>
        </p:nvCxnSpPr>
        <p:spPr>
          <a:xfrm>
            <a:off x="1663611" y="1878541"/>
            <a:ext cx="2186400" cy="0"/>
          </a:xfrm>
          <a:prstGeom prst="straightConnector1">
            <a:avLst/>
          </a:prstGeom>
          <a:noFill/>
          <a:ln w="9525" cap="flat" cmpd="sng">
            <a:solidFill>
              <a:schemeClr val="dk1"/>
            </a:solidFill>
            <a:prstDash val="solid"/>
            <a:round/>
            <a:headEnd type="none" w="med" len="med"/>
            <a:tailEnd type="none" w="med" len="med"/>
          </a:ln>
        </p:spPr>
      </p:cxnSp>
      <p:sp>
        <p:nvSpPr>
          <p:cNvPr id="510" name="Google Shape;510;p38"/>
          <p:cNvSpPr txBox="1">
            <a:spLocks noGrp="1"/>
          </p:cNvSpPr>
          <p:nvPr>
            <p:ph type="title" idx="3"/>
          </p:nvPr>
        </p:nvSpPr>
        <p:spPr>
          <a:xfrm>
            <a:off x="5499274" y="1361075"/>
            <a:ext cx="28317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2400" dirty="0"/>
              <a:t>D</a:t>
            </a:r>
            <a:r>
              <a:rPr lang="en" sz="2400" dirty="0"/>
              <a:t>ata preparation</a:t>
            </a:r>
            <a:endParaRPr sz="2400" dirty="0"/>
          </a:p>
        </p:txBody>
      </p:sp>
      <p:sp>
        <p:nvSpPr>
          <p:cNvPr id="511" name="Google Shape;511;p38"/>
          <p:cNvSpPr txBox="1">
            <a:spLocks noGrp="1"/>
          </p:cNvSpPr>
          <p:nvPr>
            <p:ph type="subTitle" idx="4"/>
          </p:nvPr>
        </p:nvSpPr>
        <p:spPr>
          <a:xfrm>
            <a:off x="5458827" y="1804475"/>
            <a:ext cx="22305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M</a:t>
            </a:r>
            <a:r>
              <a:rPr lang="en" dirty="0"/>
              <a:t>empersiapkan data</a:t>
            </a:r>
            <a:endParaRPr dirty="0"/>
          </a:p>
        </p:txBody>
      </p:sp>
      <p:sp>
        <p:nvSpPr>
          <p:cNvPr id="513" name="Google Shape;513;p38"/>
          <p:cNvSpPr txBox="1">
            <a:spLocks noGrp="1"/>
          </p:cNvSpPr>
          <p:nvPr>
            <p:ph type="title" idx="6"/>
          </p:nvPr>
        </p:nvSpPr>
        <p:spPr>
          <a:xfrm>
            <a:off x="5482598" y="2464325"/>
            <a:ext cx="27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2400" dirty="0"/>
              <a:t>A</a:t>
            </a:r>
            <a:r>
              <a:rPr lang="en" sz="2400" dirty="0"/>
              <a:t>nalyze	</a:t>
            </a:r>
            <a:endParaRPr sz="2400" dirty="0"/>
          </a:p>
        </p:txBody>
      </p:sp>
      <p:sp>
        <p:nvSpPr>
          <p:cNvPr id="514" name="Google Shape;514;p38"/>
          <p:cNvSpPr txBox="1">
            <a:spLocks noGrp="1"/>
          </p:cNvSpPr>
          <p:nvPr>
            <p:ph type="subTitle" idx="7"/>
          </p:nvPr>
        </p:nvSpPr>
        <p:spPr>
          <a:xfrm>
            <a:off x="5537550" y="3081138"/>
            <a:ext cx="2230500" cy="4864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Menganalisis data</a:t>
            </a:r>
            <a:endParaRPr dirty="0"/>
          </a:p>
        </p:txBody>
      </p:sp>
      <p:sp>
        <p:nvSpPr>
          <p:cNvPr id="516" name="Google Shape;516;p38"/>
          <p:cNvSpPr txBox="1">
            <a:spLocks noGrp="1"/>
          </p:cNvSpPr>
          <p:nvPr>
            <p:ph type="title" idx="9"/>
          </p:nvPr>
        </p:nvSpPr>
        <p:spPr>
          <a:xfrm>
            <a:off x="1517930" y="2499467"/>
            <a:ext cx="28317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2400" dirty="0"/>
              <a:t>C</a:t>
            </a:r>
            <a:r>
              <a:rPr lang="en" sz="2400" dirty="0"/>
              <a:t>ommunicate results</a:t>
            </a:r>
            <a:endParaRPr sz="2400" dirty="0"/>
          </a:p>
        </p:txBody>
      </p:sp>
      <p:sp>
        <p:nvSpPr>
          <p:cNvPr id="517" name="Google Shape;517;p38"/>
          <p:cNvSpPr txBox="1">
            <a:spLocks noGrp="1"/>
          </p:cNvSpPr>
          <p:nvPr>
            <p:ph type="subTitle" idx="13"/>
          </p:nvPr>
        </p:nvSpPr>
        <p:spPr>
          <a:xfrm>
            <a:off x="1619511" y="3053909"/>
            <a:ext cx="22305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K</a:t>
            </a:r>
            <a:r>
              <a:rPr lang="en" dirty="0"/>
              <a:t>esimpulan dan hasil</a:t>
            </a:r>
            <a:endParaRPr dirty="0"/>
          </a:p>
        </p:txBody>
      </p:sp>
      <p:sp>
        <p:nvSpPr>
          <p:cNvPr id="519" name="Google Shape;519;p38"/>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520" name="Google Shape;520;p3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523" name="Google Shape;523;p38">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524" name="Google Shape;524;p38">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525" name="Google Shape;525;p38"/>
          <p:cNvGrpSpPr/>
          <p:nvPr/>
        </p:nvGrpSpPr>
        <p:grpSpPr>
          <a:xfrm>
            <a:off x="706038" y="312972"/>
            <a:ext cx="140222" cy="140409"/>
            <a:chOff x="2741000" y="199475"/>
            <a:chExt cx="191953" cy="192210"/>
          </a:xfrm>
        </p:grpSpPr>
        <p:sp>
          <p:nvSpPr>
            <p:cNvPr id="526" name="Google Shape;526;p3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38">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7450613" y="13608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8"/>
          <p:cNvGrpSpPr/>
          <p:nvPr/>
        </p:nvGrpSpPr>
        <p:grpSpPr>
          <a:xfrm>
            <a:off x="7671697" y="886552"/>
            <a:ext cx="695830" cy="243805"/>
            <a:chOff x="2271950" y="2722775"/>
            <a:chExt cx="575875" cy="201775"/>
          </a:xfrm>
        </p:grpSpPr>
        <p:sp>
          <p:nvSpPr>
            <p:cNvPr id="538" name="Google Shape;538;p3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38"/>
          <p:cNvSpPr/>
          <p:nvPr/>
        </p:nvSpPr>
        <p:spPr>
          <a:xfrm rot="-1685758">
            <a:off x="8157103" y="15712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7401588" y="7648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8116751" y="26890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8116751" y="32552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rot="-1685758">
            <a:off x="7659553" y="31307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376949" y="341662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706061" y="13904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4;p38">
            <a:extLst>
              <a:ext uri="{FF2B5EF4-FFF2-40B4-BE49-F238E27FC236}">
                <a16:creationId xmlns:a16="http://schemas.microsoft.com/office/drawing/2014/main" id="{4C795CED-62E0-3F46-FF51-DBC12459B901}"/>
              </a:ext>
            </a:extLst>
          </p:cNvPr>
          <p:cNvSpPr/>
          <p:nvPr/>
        </p:nvSpPr>
        <p:spPr>
          <a:xfrm>
            <a:off x="4674724" y="1415626"/>
            <a:ext cx="587613" cy="563400"/>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8;p38">
            <a:extLst>
              <a:ext uri="{FF2B5EF4-FFF2-40B4-BE49-F238E27FC236}">
                <a16:creationId xmlns:a16="http://schemas.microsoft.com/office/drawing/2014/main" id="{3F8BDAF7-34D8-5533-D72C-272019E89D57}"/>
              </a:ext>
            </a:extLst>
          </p:cNvPr>
          <p:cNvSpPr txBox="1">
            <a:spLocks/>
          </p:cNvSpPr>
          <p:nvPr/>
        </p:nvSpPr>
        <p:spPr>
          <a:xfrm>
            <a:off x="4638454" y="1523776"/>
            <a:ext cx="638339" cy="34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ebas Neue"/>
              <a:buNone/>
              <a:defRPr sz="36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 sz="2800" dirty="0"/>
              <a:t>02</a:t>
            </a:r>
          </a:p>
        </p:txBody>
      </p:sp>
      <p:sp>
        <p:nvSpPr>
          <p:cNvPr id="10" name="Google Shape;508;p38">
            <a:extLst>
              <a:ext uri="{FF2B5EF4-FFF2-40B4-BE49-F238E27FC236}">
                <a16:creationId xmlns:a16="http://schemas.microsoft.com/office/drawing/2014/main" id="{CA92A946-45C9-0A60-3FBE-FD5A4634513C}"/>
              </a:ext>
            </a:extLst>
          </p:cNvPr>
          <p:cNvSpPr txBox="1">
            <a:spLocks/>
          </p:cNvSpPr>
          <p:nvPr/>
        </p:nvSpPr>
        <p:spPr>
          <a:xfrm>
            <a:off x="765790" y="2574674"/>
            <a:ext cx="638339" cy="34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ebas Neue"/>
              <a:buNone/>
              <a:defRPr sz="36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 sz="2800" dirty="0"/>
              <a:t>04</a:t>
            </a:r>
          </a:p>
        </p:txBody>
      </p:sp>
      <p:sp>
        <p:nvSpPr>
          <p:cNvPr id="15" name="Google Shape;504;p38">
            <a:extLst>
              <a:ext uri="{FF2B5EF4-FFF2-40B4-BE49-F238E27FC236}">
                <a16:creationId xmlns:a16="http://schemas.microsoft.com/office/drawing/2014/main" id="{928A5C24-AA41-90BF-60EF-33068C20DB9B}"/>
              </a:ext>
            </a:extLst>
          </p:cNvPr>
          <p:cNvSpPr/>
          <p:nvPr/>
        </p:nvSpPr>
        <p:spPr>
          <a:xfrm>
            <a:off x="843835" y="3698025"/>
            <a:ext cx="587613" cy="563400"/>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508;p38">
            <a:extLst>
              <a:ext uri="{FF2B5EF4-FFF2-40B4-BE49-F238E27FC236}">
                <a16:creationId xmlns:a16="http://schemas.microsoft.com/office/drawing/2014/main" id="{7C878CFE-38B3-19FC-8BDE-5EB0213869D8}"/>
              </a:ext>
            </a:extLst>
          </p:cNvPr>
          <p:cNvSpPr txBox="1">
            <a:spLocks/>
          </p:cNvSpPr>
          <p:nvPr/>
        </p:nvSpPr>
        <p:spPr>
          <a:xfrm>
            <a:off x="818471" y="3822479"/>
            <a:ext cx="638339" cy="34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ebas Neue"/>
              <a:buNone/>
              <a:defRPr sz="36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 sz="2800" dirty="0"/>
              <a:t>05</a:t>
            </a:r>
          </a:p>
        </p:txBody>
      </p:sp>
      <p:sp>
        <p:nvSpPr>
          <p:cNvPr id="17" name="Google Shape;516;p38">
            <a:extLst>
              <a:ext uri="{FF2B5EF4-FFF2-40B4-BE49-F238E27FC236}">
                <a16:creationId xmlns:a16="http://schemas.microsoft.com/office/drawing/2014/main" id="{4BD79C0E-5C72-ED91-43AF-CF6B1BE7D1BF}"/>
              </a:ext>
            </a:extLst>
          </p:cNvPr>
          <p:cNvSpPr txBox="1">
            <a:spLocks/>
          </p:cNvSpPr>
          <p:nvPr/>
        </p:nvSpPr>
        <p:spPr>
          <a:xfrm>
            <a:off x="1584274" y="3552629"/>
            <a:ext cx="2831700" cy="44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bas Neue"/>
              <a:buNone/>
              <a:defRPr sz="27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ID" sz="2400" dirty="0"/>
              <a:t>API &amp; sqlite3</a:t>
            </a:r>
          </a:p>
        </p:txBody>
      </p:sp>
      <p:cxnSp>
        <p:nvCxnSpPr>
          <p:cNvPr id="18" name="Google Shape;501;p38">
            <a:extLst>
              <a:ext uri="{FF2B5EF4-FFF2-40B4-BE49-F238E27FC236}">
                <a16:creationId xmlns:a16="http://schemas.microsoft.com/office/drawing/2014/main" id="{996F337A-FBF7-6716-7883-9C2D376B1781}"/>
              </a:ext>
            </a:extLst>
          </p:cNvPr>
          <p:cNvCxnSpPr/>
          <p:nvPr/>
        </p:nvCxnSpPr>
        <p:spPr>
          <a:xfrm>
            <a:off x="1685661" y="4018271"/>
            <a:ext cx="2186400" cy="0"/>
          </a:xfrm>
          <a:prstGeom prst="straightConnector1">
            <a:avLst/>
          </a:prstGeom>
          <a:noFill/>
          <a:ln w="9525" cap="flat" cmpd="sng">
            <a:solidFill>
              <a:schemeClr val="dk1"/>
            </a:solidFill>
            <a:prstDash val="solid"/>
            <a:round/>
            <a:headEnd type="none" w="med" len="med"/>
            <a:tailEnd type="none" w="med" len="med"/>
          </a:ln>
        </p:spPr>
      </p:cxnSp>
      <p:sp>
        <p:nvSpPr>
          <p:cNvPr id="19" name="Google Shape;514;p38">
            <a:extLst>
              <a:ext uri="{FF2B5EF4-FFF2-40B4-BE49-F238E27FC236}">
                <a16:creationId xmlns:a16="http://schemas.microsoft.com/office/drawing/2014/main" id="{3DA23893-B630-DBA2-5E98-0735719C1FD4}"/>
              </a:ext>
            </a:extLst>
          </p:cNvPr>
          <p:cNvSpPr txBox="1">
            <a:spLocks/>
          </p:cNvSpPr>
          <p:nvPr/>
        </p:nvSpPr>
        <p:spPr>
          <a:xfrm>
            <a:off x="1584274" y="4018271"/>
            <a:ext cx="2765356" cy="4864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1pPr>
            <a:lvl2pPr marL="914400" marR="0" lvl="1"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2pPr>
            <a:lvl3pPr marL="1371600" marR="0" lvl="2"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3pPr>
            <a:lvl4pPr marL="1828800" marR="0" lvl="3"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4pPr>
            <a:lvl5pPr marL="2286000" marR="0" lvl="4"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5pPr>
            <a:lvl6pPr marL="2743200" marR="0" lvl="5"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6pPr>
            <a:lvl7pPr marL="3200400" marR="0" lvl="6"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7pPr>
            <a:lvl8pPr marL="3657600" marR="0" lvl="7"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8pPr>
            <a:lvl9pPr marL="4114800" marR="0" lvl="8"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9pPr>
          </a:lstStyle>
          <a:p>
            <a:pPr marL="0" indent="0"/>
            <a:r>
              <a:rPr lang="en-ID" sz="1200" dirty="0"/>
              <a:t>Processing data dan Database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59"/>
          <p:cNvSpPr/>
          <p:nvPr/>
        </p:nvSpPr>
        <p:spPr>
          <a:xfrm rot="7202286">
            <a:off x="3663080" y="3195443"/>
            <a:ext cx="666037" cy="662639"/>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lumMod val="75000"/>
                  </a:schemeClr>
                </a:solidFill>
              </a:rPr>
              <a:t>conclusion</a:t>
            </a:r>
            <a:endParaRPr dirty="0">
              <a:solidFill>
                <a:schemeClr val="accent1">
                  <a:lumMod val="75000"/>
                </a:schemeClr>
              </a:solidFill>
            </a:endParaRPr>
          </a:p>
        </p:txBody>
      </p:sp>
      <p:sp>
        <p:nvSpPr>
          <p:cNvPr id="1746" name="Google Shape;1746;p5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1747" name="Google Shape;1747;p59"/>
          <p:cNvGrpSpPr/>
          <p:nvPr/>
        </p:nvGrpSpPr>
        <p:grpSpPr>
          <a:xfrm>
            <a:off x="3118421" y="1429171"/>
            <a:ext cx="3478666" cy="2560710"/>
            <a:chOff x="3118421" y="1429171"/>
            <a:chExt cx="3478666" cy="2560710"/>
          </a:xfrm>
        </p:grpSpPr>
        <p:grpSp>
          <p:nvGrpSpPr>
            <p:cNvPr id="1748" name="Google Shape;1748;p59"/>
            <p:cNvGrpSpPr/>
            <p:nvPr/>
          </p:nvGrpSpPr>
          <p:grpSpPr>
            <a:xfrm rot="659716">
              <a:off x="3260461" y="1978737"/>
              <a:ext cx="2293211" cy="1710173"/>
              <a:chOff x="1062800" y="1986296"/>
              <a:chExt cx="2169540" cy="1617945"/>
            </a:xfrm>
          </p:grpSpPr>
          <p:sp>
            <p:nvSpPr>
              <p:cNvPr id="1749" name="Google Shape;1749;p59"/>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9"/>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9"/>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9"/>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9"/>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59"/>
            <p:cNvGrpSpPr/>
            <p:nvPr/>
          </p:nvGrpSpPr>
          <p:grpSpPr>
            <a:xfrm rot="-1708478">
              <a:off x="4394965" y="1757610"/>
              <a:ext cx="1860831" cy="1903833"/>
              <a:chOff x="6882732" y="2040297"/>
              <a:chExt cx="1861102" cy="1904111"/>
            </a:xfrm>
          </p:grpSpPr>
          <p:grpSp>
            <p:nvGrpSpPr>
              <p:cNvPr id="1764" name="Google Shape;1764;p59"/>
              <p:cNvGrpSpPr/>
              <p:nvPr/>
            </p:nvGrpSpPr>
            <p:grpSpPr>
              <a:xfrm rot="1800000">
                <a:off x="7153488" y="2273972"/>
                <a:ext cx="1319590" cy="1436760"/>
                <a:chOff x="2956444" y="-416775"/>
                <a:chExt cx="1627918" cy="1772276"/>
              </a:xfrm>
            </p:grpSpPr>
            <p:sp>
              <p:nvSpPr>
                <p:cNvPr id="1765" name="Google Shape;1765;p59"/>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9"/>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9"/>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9"/>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9"/>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9" name="Google Shape;1779;p59"/>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81" name="Google Shape;1781;p59"/>
          <p:cNvSpPr txBox="1"/>
          <p:nvPr/>
        </p:nvSpPr>
        <p:spPr>
          <a:xfrm>
            <a:off x="285054" y="1453403"/>
            <a:ext cx="1974300" cy="824700"/>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en-US" sz="1200" dirty="0" err="1">
                <a:solidFill>
                  <a:schemeClr val="dk1"/>
                </a:solidFill>
                <a:latin typeface="Arimo"/>
                <a:ea typeface="Arimo"/>
                <a:cs typeface="Arimo"/>
                <a:sym typeface="Arimo"/>
              </a:rPr>
              <a:t>Studi</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kasus</a:t>
            </a:r>
            <a:r>
              <a:rPr lang="en-US" sz="1200" dirty="0">
                <a:solidFill>
                  <a:schemeClr val="dk1"/>
                </a:solidFill>
                <a:latin typeface="Arimo"/>
                <a:ea typeface="Arimo"/>
                <a:cs typeface="Arimo"/>
                <a:sym typeface="Arimo"/>
              </a:rPr>
              <a:t> ini </a:t>
            </a:r>
            <a:r>
              <a:rPr lang="en-US" sz="1200" dirty="0" err="1">
                <a:solidFill>
                  <a:schemeClr val="dk1"/>
                </a:solidFill>
                <a:latin typeface="Arimo"/>
                <a:ea typeface="Arimo"/>
                <a:cs typeface="Arimo"/>
                <a:sym typeface="Arimo"/>
              </a:rPr>
              <a:t>melakukan</a:t>
            </a:r>
            <a:r>
              <a:rPr lang="en-US" sz="1200" dirty="0">
                <a:solidFill>
                  <a:schemeClr val="dk1"/>
                </a:solidFill>
                <a:latin typeface="Arimo"/>
                <a:ea typeface="Arimo"/>
                <a:cs typeface="Arimo"/>
                <a:sym typeface="Arimo"/>
              </a:rPr>
              <a:t> cleansing data pada </a:t>
            </a:r>
            <a:r>
              <a:rPr lang="en-US" sz="1200" dirty="0" err="1">
                <a:solidFill>
                  <a:schemeClr val="dk1"/>
                </a:solidFill>
                <a:latin typeface="Arimo"/>
                <a:ea typeface="Arimo"/>
                <a:cs typeface="Arimo"/>
                <a:sym typeface="Arimo"/>
              </a:rPr>
              <a:t>teks</a:t>
            </a:r>
            <a:r>
              <a:rPr lang="en-US" sz="1200" dirty="0">
                <a:solidFill>
                  <a:schemeClr val="dk1"/>
                </a:solidFill>
                <a:latin typeface="Arimo"/>
                <a:ea typeface="Arimo"/>
                <a:cs typeface="Arimo"/>
                <a:sym typeface="Arimo"/>
              </a:rPr>
              <a:t> tweet yang </a:t>
            </a:r>
            <a:r>
              <a:rPr lang="en-US" sz="1200" dirty="0" err="1">
                <a:solidFill>
                  <a:schemeClr val="dk1"/>
                </a:solidFill>
                <a:latin typeface="Arimo"/>
                <a:ea typeface="Arimo"/>
                <a:cs typeface="Arimo"/>
                <a:sym typeface="Arimo"/>
              </a:rPr>
              <a:t>dibuat</a:t>
            </a:r>
            <a:r>
              <a:rPr lang="en-US" sz="1200" dirty="0">
                <a:solidFill>
                  <a:schemeClr val="dk1"/>
                </a:solidFill>
                <a:latin typeface="Arimo"/>
                <a:ea typeface="Arimo"/>
                <a:cs typeface="Arimo"/>
                <a:sym typeface="Arimo"/>
              </a:rPr>
              <a:t> oleh para </a:t>
            </a:r>
            <a:r>
              <a:rPr lang="en-US" sz="1200" dirty="0" err="1">
                <a:solidFill>
                  <a:schemeClr val="dk1"/>
                </a:solidFill>
                <a:latin typeface="Arimo"/>
                <a:ea typeface="Arimo"/>
                <a:cs typeface="Arimo"/>
                <a:sym typeface="Arimo"/>
              </a:rPr>
              <a:t>pengguna</a:t>
            </a:r>
            <a:r>
              <a:rPr lang="en-US" sz="1200" dirty="0">
                <a:solidFill>
                  <a:schemeClr val="dk1"/>
                </a:solidFill>
                <a:latin typeface="Arimo"/>
                <a:ea typeface="Arimo"/>
                <a:cs typeface="Arimo"/>
                <a:sym typeface="Arimo"/>
              </a:rPr>
              <a:t> Twitter </a:t>
            </a:r>
            <a:r>
              <a:rPr lang="en-US" sz="1200" dirty="0" err="1">
                <a:solidFill>
                  <a:schemeClr val="dk1"/>
                </a:solidFill>
                <a:latin typeface="Arimo"/>
                <a:ea typeface="Arimo"/>
                <a:cs typeface="Arimo"/>
                <a:sym typeface="Arimo"/>
              </a:rPr>
              <a:t>dengan</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cara</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menghitung</a:t>
            </a:r>
            <a:r>
              <a:rPr lang="en-US" sz="1200" dirty="0">
                <a:solidFill>
                  <a:schemeClr val="dk1"/>
                </a:solidFill>
                <a:latin typeface="Arimo"/>
                <a:ea typeface="Arimo"/>
                <a:cs typeface="Arimo"/>
                <a:sym typeface="Arimo"/>
              </a:rPr>
              <a:t> total Panjang </a:t>
            </a:r>
            <a:r>
              <a:rPr lang="en-US" sz="1200" dirty="0" err="1">
                <a:solidFill>
                  <a:schemeClr val="dk1"/>
                </a:solidFill>
                <a:latin typeface="Arimo"/>
                <a:ea typeface="Arimo"/>
                <a:cs typeface="Arimo"/>
                <a:sym typeface="Arimo"/>
              </a:rPr>
              <a:t>karakter</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teks</a:t>
            </a:r>
            <a:r>
              <a:rPr lang="en-US" sz="1200" dirty="0">
                <a:solidFill>
                  <a:schemeClr val="dk1"/>
                </a:solidFill>
                <a:latin typeface="Arimo"/>
                <a:ea typeface="Arimo"/>
                <a:cs typeface="Arimo"/>
                <a:sym typeface="Arimo"/>
              </a:rPr>
              <a:t> tweet.</a:t>
            </a:r>
            <a:endParaRPr sz="1200" dirty="0">
              <a:solidFill>
                <a:schemeClr val="dk1"/>
              </a:solidFill>
              <a:latin typeface="Arimo"/>
              <a:ea typeface="Arimo"/>
              <a:cs typeface="Arimo"/>
              <a:sym typeface="Arimo"/>
            </a:endParaRPr>
          </a:p>
        </p:txBody>
      </p:sp>
      <p:sp>
        <p:nvSpPr>
          <p:cNvPr id="1785" name="Google Shape;1785;p59"/>
          <p:cNvSpPr txBox="1"/>
          <p:nvPr/>
        </p:nvSpPr>
        <p:spPr>
          <a:xfrm>
            <a:off x="6438033" y="1440989"/>
            <a:ext cx="1974300" cy="82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D" sz="1200" dirty="0">
                <a:solidFill>
                  <a:schemeClr val="dk1"/>
                </a:solidFill>
                <a:latin typeface="Arimo"/>
                <a:ea typeface="Arimo"/>
                <a:cs typeface="Arimo"/>
                <a:sym typeface="Arimo"/>
              </a:rPr>
              <a:t>D</a:t>
            </a:r>
            <a:r>
              <a:rPr lang="en" sz="1200" dirty="0">
                <a:solidFill>
                  <a:schemeClr val="dk1"/>
                </a:solidFill>
                <a:latin typeface="Arimo"/>
                <a:ea typeface="Arimo"/>
                <a:cs typeface="Arimo"/>
                <a:sym typeface="Arimo"/>
              </a:rPr>
              <a:t>alam studi ini dapat disimpulkan bahwa jumlah teks tweet yang dianalisis berjumlah 13.169.</a:t>
            </a:r>
          </a:p>
          <a:p>
            <a:pPr marL="0" lvl="0" indent="0" algn="r" rtl="0">
              <a:spcBef>
                <a:spcPts val="0"/>
              </a:spcBef>
              <a:spcAft>
                <a:spcPts val="0"/>
              </a:spcAft>
              <a:buNone/>
            </a:pPr>
            <a:r>
              <a:rPr lang="en" sz="1200" dirty="0">
                <a:solidFill>
                  <a:schemeClr val="dk1"/>
                </a:solidFill>
                <a:latin typeface="Arimo"/>
                <a:ea typeface="Arimo"/>
                <a:cs typeface="Arimo"/>
                <a:sym typeface="Arimo"/>
              </a:rPr>
              <a:t> </a:t>
            </a:r>
            <a:endParaRPr sz="1200" dirty="0">
              <a:solidFill>
                <a:schemeClr val="dk1"/>
              </a:solidFill>
              <a:latin typeface="Arimo"/>
              <a:ea typeface="Arimo"/>
              <a:cs typeface="Arimo"/>
              <a:sym typeface="Arimo"/>
            </a:endParaRPr>
          </a:p>
        </p:txBody>
      </p:sp>
      <p:cxnSp>
        <p:nvCxnSpPr>
          <p:cNvPr id="1788" name="Google Shape;1788;p59"/>
          <p:cNvCxnSpPr>
            <a:cxnSpLocks/>
          </p:cNvCxnSpPr>
          <p:nvPr/>
        </p:nvCxnSpPr>
        <p:spPr>
          <a:xfrm>
            <a:off x="2290225" y="1687321"/>
            <a:ext cx="1027061" cy="608452"/>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790" name="Google Shape;1790;p59"/>
          <p:cNvCxnSpPr>
            <a:cxnSpLocks/>
          </p:cNvCxnSpPr>
          <p:nvPr/>
        </p:nvCxnSpPr>
        <p:spPr>
          <a:xfrm flipH="1">
            <a:off x="5309718" y="1602110"/>
            <a:ext cx="1452000" cy="556800"/>
          </a:xfrm>
          <a:prstGeom prst="bentConnector3">
            <a:avLst>
              <a:gd name="adj1" fmla="val 50000"/>
            </a:avLst>
          </a:prstGeom>
          <a:noFill/>
          <a:ln w="9525" cap="flat" cmpd="sng">
            <a:solidFill>
              <a:schemeClr val="dk1"/>
            </a:solidFill>
            <a:prstDash val="solid"/>
            <a:round/>
            <a:headEnd type="none" w="med" len="med"/>
            <a:tailEnd type="oval" w="med" len="med"/>
          </a:ln>
        </p:spPr>
      </p:cxnSp>
      <p:sp>
        <p:nvSpPr>
          <p:cNvPr id="1792" name="Google Shape;1792;p5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795" name="Google Shape;1795;p5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796" name="Google Shape;1796;p5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797" name="Google Shape;1797;p59"/>
          <p:cNvGrpSpPr/>
          <p:nvPr/>
        </p:nvGrpSpPr>
        <p:grpSpPr>
          <a:xfrm>
            <a:off x="706038" y="312972"/>
            <a:ext cx="140222" cy="140409"/>
            <a:chOff x="2741000" y="199475"/>
            <a:chExt cx="191953" cy="192210"/>
          </a:xfrm>
        </p:grpSpPr>
        <p:sp>
          <p:nvSpPr>
            <p:cNvPr id="1798" name="Google Shape;1798;p5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7" name="Google Shape;1807;p59">
            <a:hlinkClick r:id="rId6" action="ppaction://hlinksldjump"/>
          </p:cNvPr>
          <p:cNvSpPr/>
          <p:nvPr/>
        </p:nvSpPr>
        <p:spPr>
          <a:xfrm>
            <a:off x="821900" y="4289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9"/>
          <p:cNvSpPr/>
          <p:nvPr/>
        </p:nvSpPr>
        <p:spPr>
          <a:xfrm>
            <a:off x="7856375" y="10317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9"/>
          <p:cNvSpPr/>
          <p:nvPr/>
        </p:nvSpPr>
        <p:spPr>
          <a:xfrm>
            <a:off x="7179413" y="8908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9"/>
          <p:cNvSpPr/>
          <p:nvPr/>
        </p:nvSpPr>
        <p:spPr>
          <a:xfrm rot="-1685758">
            <a:off x="6156294" y="1163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9"/>
          <p:cNvSpPr/>
          <p:nvPr/>
        </p:nvSpPr>
        <p:spPr>
          <a:xfrm>
            <a:off x="6597076" y="7184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9"/>
          <p:cNvSpPr/>
          <p:nvPr/>
        </p:nvSpPr>
        <p:spPr>
          <a:xfrm>
            <a:off x="8311499" y="718390"/>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1789;p59">
            <a:extLst>
              <a:ext uri="{FF2B5EF4-FFF2-40B4-BE49-F238E27FC236}">
                <a16:creationId xmlns:a16="http://schemas.microsoft.com/office/drawing/2014/main" id="{644F86A0-DA80-4FA8-F783-3C6FAAF55D32}"/>
              </a:ext>
            </a:extLst>
          </p:cNvPr>
          <p:cNvCxnSpPr>
            <a:cxnSpLocks/>
          </p:cNvCxnSpPr>
          <p:nvPr/>
        </p:nvCxnSpPr>
        <p:spPr>
          <a:xfrm flipV="1">
            <a:off x="2110061" y="3175193"/>
            <a:ext cx="1201338" cy="327155"/>
          </a:xfrm>
          <a:prstGeom prst="bentConnector3">
            <a:avLst>
              <a:gd name="adj1" fmla="val 50000"/>
            </a:avLst>
          </a:prstGeom>
          <a:noFill/>
          <a:ln w="9525" cap="flat" cmpd="sng">
            <a:solidFill>
              <a:schemeClr val="dk1"/>
            </a:solidFill>
            <a:prstDash val="solid"/>
            <a:round/>
            <a:headEnd type="none" w="med" len="med"/>
            <a:tailEnd type="oval" w="med" len="med"/>
          </a:ln>
        </p:spPr>
      </p:cxnSp>
      <p:sp>
        <p:nvSpPr>
          <p:cNvPr id="7" name="Google Shape;1781;p59">
            <a:extLst>
              <a:ext uri="{FF2B5EF4-FFF2-40B4-BE49-F238E27FC236}">
                <a16:creationId xmlns:a16="http://schemas.microsoft.com/office/drawing/2014/main" id="{A8CDCE45-0CDF-4702-99BA-A6F47AF2CE36}"/>
              </a:ext>
            </a:extLst>
          </p:cNvPr>
          <p:cNvSpPr txBox="1"/>
          <p:nvPr/>
        </p:nvSpPr>
        <p:spPr>
          <a:xfrm>
            <a:off x="6579626" y="2992072"/>
            <a:ext cx="1974300" cy="824700"/>
          </a:xfrm>
          <a:prstGeom prst="rect">
            <a:avLst/>
          </a:prstGeom>
          <a:noFill/>
          <a:ln>
            <a:noFill/>
          </a:ln>
        </p:spPr>
        <p:txBody>
          <a:bodyPr spcFirstLastPara="1" wrap="square" lIns="91425" tIns="91425" rIns="91425" bIns="91425" anchor="t" anchorCtr="0">
            <a:noAutofit/>
          </a:bodyPr>
          <a:lstStyle/>
          <a:p>
            <a:pPr lvl="0" algn="r" rtl="0">
              <a:spcBef>
                <a:spcPts val="0"/>
              </a:spcBef>
              <a:spcAft>
                <a:spcPts val="0"/>
              </a:spcAft>
            </a:pPr>
            <a:r>
              <a:rPr lang="en-US" sz="1200" dirty="0">
                <a:solidFill>
                  <a:schemeClr val="dk1"/>
                </a:solidFill>
                <a:latin typeface="Arimo"/>
                <a:ea typeface="Arimo"/>
                <a:cs typeface="Arimo"/>
                <a:sym typeface="Arimo"/>
              </a:rPr>
              <a:t>50,8% </a:t>
            </a:r>
            <a:r>
              <a:rPr lang="en-US" sz="1200" dirty="0" err="1">
                <a:solidFill>
                  <a:schemeClr val="dk1"/>
                </a:solidFill>
                <a:latin typeface="Arimo"/>
                <a:ea typeface="Arimo"/>
                <a:cs typeface="Arimo"/>
                <a:sym typeface="Arimo"/>
              </a:rPr>
              <a:t>persentase</a:t>
            </a:r>
            <a:r>
              <a:rPr lang="en-US" sz="1200" dirty="0">
                <a:solidFill>
                  <a:schemeClr val="dk1"/>
                </a:solidFill>
                <a:latin typeface="Arimo"/>
                <a:ea typeface="Arimo"/>
                <a:cs typeface="Arimo"/>
                <a:sym typeface="Arimo"/>
              </a:rPr>
              <a:t> total Panjang </a:t>
            </a:r>
            <a:r>
              <a:rPr lang="en-US" sz="1200" dirty="0" err="1">
                <a:solidFill>
                  <a:schemeClr val="dk1"/>
                </a:solidFill>
                <a:latin typeface="Arimo"/>
                <a:ea typeface="Arimo"/>
                <a:cs typeface="Arimo"/>
                <a:sym typeface="Arimo"/>
              </a:rPr>
              <a:t>karakter</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teks</a:t>
            </a:r>
            <a:r>
              <a:rPr lang="en-US" sz="1200" dirty="0">
                <a:solidFill>
                  <a:schemeClr val="dk1"/>
                </a:solidFill>
                <a:latin typeface="Arimo"/>
                <a:ea typeface="Arimo"/>
                <a:cs typeface="Arimo"/>
                <a:sym typeface="Arimo"/>
              </a:rPr>
              <a:t> tweet </a:t>
            </a:r>
            <a:r>
              <a:rPr lang="en-US" sz="1200" dirty="0" err="1">
                <a:solidFill>
                  <a:schemeClr val="dk1"/>
                </a:solidFill>
                <a:latin typeface="Arimo"/>
                <a:ea typeface="Arimo"/>
                <a:cs typeface="Arimo"/>
                <a:sym typeface="Arimo"/>
              </a:rPr>
              <a:t>sebelum</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melakukan</a:t>
            </a:r>
            <a:r>
              <a:rPr lang="en-US" sz="1200" dirty="0">
                <a:solidFill>
                  <a:schemeClr val="dk1"/>
                </a:solidFill>
                <a:latin typeface="Arimo"/>
                <a:ea typeface="Arimo"/>
                <a:cs typeface="Arimo"/>
                <a:sym typeface="Arimo"/>
              </a:rPr>
              <a:t> cleansing </a:t>
            </a:r>
            <a:r>
              <a:rPr lang="en-US" sz="1200" dirty="0" err="1">
                <a:solidFill>
                  <a:schemeClr val="dk1"/>
                </a:solidFill>
                <a:latin typeface="Arimo"/>
                <a:ea typeface="Arimo"/>
                <a:cs typeface="Arimo"/>
                <a:sym typeface="Arimo"/>
              </a:rPr>
              <a:t>dtaa</a:t>
            </a:r>
            <a:r>
              <a:rPr lang="en-US" sz="1200" dirty="0">
                <a:solidFill>
                  <a:schemeClr val="dk1"/>
                </a:solidFill>
                <a:latin typeface="Arimo"/>
                <a:ea typeface="Arimo"/>
                <a:cs typeface="Arimo"/>
                <a:sym typeface="Arimo"/>
              </a:rPr>
              <a:t> dan 49,2% </a:t>
            </a:r>
            <a:r>
              <a:rPr lang="en-US" sz="1200" dirty="0" err="1">
                <a:solidFill>
                  <a:schemeClr val="dk1"/>
                </a:solidFill>
                <a:latin typeface="Arimo"/>
                <a:ea typeface="Arimo"/>
                <a:cs typeface="Arimo"/>
                <a:sym typeface="Arimo"/>
              </a:rPr>
              <a:t>hasil</a:t>
            </a:r>
            <a:r>
              <a:rPr lang="en-US" sz="1200" dirty="0">
                <a:solidFill>
                  <a:schemeClr val="dk1"/>
                </a:solidFill>
                <a:latin typeface="Arimo"/>
                <a:ea typeface="Arimo"/>
                <a:cs typeface="Arimo"/>
                <a:sym typeface="Arimo"/>
              </a:rPr>
              <a:t> cleansing data.</a:t>
            </a:r>
          </a:p>
          <a:p>
            <a:pPr lvl="0" algn="r" rtl="0">
              <a:spcBef>
                <a:spcPts val="0"/>
              </a:spcBef>
              <a:spcAft>
                <a:spcPts val="0"/>
              </a:spcAft>
            </a:pPr>
            <a:r>
              <a:rPr lang="en-US" sz="1200" dirty="0">
                <a:solidFill>
                  <a:schemeClr val="dk1"/>
                </a:solidFill>
                <a:latin typeface="Arimo"/>
                <a:ea typeface="Arimo"/>
                <a:cs typeface="Arimo"/>
                <a:sym typeface="Arimo"/>
              </a:rPr>
              <a:t>Dan </a:t>
            </a:r>
            <a:r>
              <a:rPr lang="en-US" sz="1200" dirty="0" err="1">
                <a:solidFill>
                  <a:schemeClr val="dk1"/>
                </a:solidFill>
                <a:latin typeface="Arimo"/>
                <a:ea typeface="Arimo"/>
                <a:cs typeface="Arimo"/>
                <a:sym typeface="Arimo"/>
              </a:rPr>
              <a:t>tidak</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ada</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perubahan</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dalam</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jumlah</a:t>
            </a:r>
            <a:r>
              <a:rPr lang="en-US" sz="1200" dirty="0">
                <a:solidFill>
                  <a:schemeClr val="dk1"/>
                </a:solidFill>
                <a:latin typeface="Arimo"/>
                <a:ea typeface="Arimo"/>
                <a:cs typeface="Arimo"/>
                <a:sym typeface="Arimo"/>
              </a:rPr>
              <a:t> total </a:t>
            </a:r>
            <a:r>
              <a:rPr lang="en-US" sz="1200" dirty="0" err="1">
                <a:solidFill>
                  <a:schemeClr val="dk1"/>
                </a:solidFill>
                <a:latin typeface="Arimo"/>
                <a:ea typeface="Arimo"/>
                <a:cs typeface="Arimo"/>
                <a:sym typeface="Arimo"/>
              </a:rPr>
              <a:t>teks</a:t>
            </a:r>
            <a:r>
              <a:rPr lang="en-US" sz="1200" dirty="0">
                <a:solidFill>
                  <a:schemeClr val="dk1"/>
                </a:solidFill>
                <a:latin typeface="Arimo"/>
                <a:ea typeface="Arimo"/>
                <a:cs typeface="Arimo"/>
                <a:sym typeface="Arimo"/>
              </a:rPr>
              <a:t> tweet.</a:t>
            </a:r>
          </a:p>
        </p:txBody>
      </p:sp>
      <p:cxnSp>
        <p:nvCxnSpPr>
          <p:cNvPr id="8" name="Google Shape;1791;p59">
            <a:extLst>
              <a:ext uri="{FF2B5EF4-FFF2-40B4-BE49-F238E27FC236}">
                <a16:creationId xmlns:a16="http://schemas.microsoft.com/office/drawing/2014/main" id="{0D056D23-2FE0-2F68-D330-98B0951A577F}"/>
              </a:ext>
            </a:extLst>
          </p:cNvPr>
          <p:cNvCxnSpPr>
            <a:cxnSpLocks/>
          </p:cNvCxnSpPr>
          <p:nvPr/>
        </p:nvCxnSpPr>
        <p:spPr>
          <a:xfrm rot="10800000">
            <a:off x="5543700" y="2704965"/>
            <a:ext cx="1160372" cy="470228"/>
          </a:xfrm>
          <a:prstGeom prst="bentConnector3">
            <a:avLst>
              <a:gd name="adj1" fmla="val 50000"/>
            </a:avLst>
          </a:prstGeom>
          <a:noFill/>
          <a:ln w="9525" cap="flat" cmpd="sng">
            <a:solidFill>
              <a:schemeClr val="dk1"/>
            </a:solidFill>
            <a:prstDash val="solid"/>
            <a:round/>
            <a:headEnd type="none" w="med" len="med"/>
            <a:tailEnd type="oval" w="med" len="med"/>
          </a:ln>
        </p:spPr>
      </p:cxnSp>
      <p:sp>
        <p:nvSpPr>
          <p:cNvPr id="10" name="Google Shape;1785;p59">
            <a:extLst>
              <a:ext uri="{FF2B5EF4-FFF2-40B4-BE49-F238E27FC236}">
                <a16:creationId xmlns:a16="http://schemas.microsoft.com/office/drawing/2014/main" id="{ECE427C7-9ED6-DC7F-5AB3-4BE881902922}"/>
              </a:ext>
            </a:extLst>
          </p:cNvPr>
          <p:cNvSpPr txBox="1"/>
          <p:nvPr/>
        </p:nvSpPr>
        <p:spPr>
          <a:xfrm>
            <a:off x="60684" y="3278125"/>
            <a:ext cx="2258418" cy="82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100" dirty="0">
                <a:solidFill>
                  <a:schemeClr val="dk1"/>
                </a:solidFill>
                <a:latin typeface="Arimo"/>
                <a:ea typeface="Arimo"/>
                <a:cs typeface="Arimo"/>
                <a:sym typeface="Arimo"/>
              </a:rPr>
              <a:t>Jadi </a:t>
            </a:r>
            <a:r>
              <a:rPr lang="en-US" sz="1100" dirty="0" err="1">
                <a:solidFill>
                  <a:schemeClr val="dk1"/>
                </a:solidFill>
                <a:latin typeface="Arimo"/>
                <a:ea typeface="Arimo"/>
                <a:cs typeface="Arimo"/>
                <a:sym typeface="Arimo"/>
              </a:rPr>
              <a:t>dapat</a:t>
            </a:r>
            <a:r>
              <a:rPr lang="en-US" sz="1100" dirty="0">
                <a:solidFill>
                  <a:schemeClr val="dk1"/>
                </a:solidFill>
                <a:latin typeface="Arimo"/>
                <a:ea typeface="Arimo"/>
                <a:cs typeface="Arimo"/>
                <a:sym typeface="Arimo"/>
              </a:rPr>
              <a:t> </a:t>
            </a:r>
            <a:r>
              <a:rPr lang="en-US" sz="1100" dirty="0" err="1">
                <a:solidFill>
                  <a:schemeClr val="dk1"/>
                </a:solidFill>
                <a:latin typeface="Arimo"/>
                <a:ea typeface="Arimo"/>
                <a:cs typeface="Arimo"/>
                <a:sym typeface="Arimo"/>
              </a:rPr>
              <a:t>disimpulkan</a:t>
            </a:r>
            <a:r>
              <a:rPr lang="en-US" sz="1100" dirty="0">
                <a:solidFill>
                  <a:schemeClr val="dk1"/>
                </a:solidFill>
                <a:latin typeface="Arimo"/>
                <a:ea typeface="Arimo"/>
                <a:cs typeface="Arimo"/>
                <a:sym typeface="Arimo"/>
              </a:rPr>
              <a:t> </a:t>
            </a:r>
            <a:r>
              <a:rPr lang="en-US" sz="1100" dirty="0" err="1">
                <a:solidFill>
                  <a:schemeClr val="dk1"/>
                </a:solidFill>
                <a:latin typeface="Arimo"/>
                <a:ea typeface="Arimo"/>
                <a:cs typeface="Arimo"/>
                <a:sym typeface="Arimo"/>
              </a:rPr>
              <a:t>bahwa</a:t>
            </a:r>
            <a:r>
              <a:rPr lang="en-US" sz="1100" dirty="0">
                <a:solidFill>
                  <a:schemeClr val="dk1"/>
                </a:solidFill>
                <a:latin typeface="Arimo"/>
                <a:ea typeface="Arimo"/>
                <a:cs typeface="Arimo"/>
                <a:sym typeface="Arimo"/>
              </a:rPr>
              <a:t> </a:t>
            </a:r>
            <a:r>
              <a:rPr lang="en-US" sz="1100" dirty="0" err="1">
                <a:solidFill>
                  <a:schemeClr val="dk1"/>
                </a:solidFill>
                <a:latin typeface="Arimo"/>
                <a:ea typeface="Arimo"/>
                <a:cs typeface="Arimo"/>
                <a:sym typeface="Arimo"/>
              </a:rPr>
              <a:t>setelah</a:t>
            </a:r>
            <a:r>
              <a:rPr lang="en-US" sz="1100" dirty="0">
                <a:solidFill>
                  <a:schemeClr val="dk1"/>
                </a:solidFill>
                <a:latin typeface="Arimo"/>
                <a:ea typeface="Arimo"/>
                <a:cs typeface="Arimo"/>
                <a:sym typeface="Arimo"/>
              </a:rPr>
              <a:t> proses cleansing data </a:t>
            </a:r>
            <a:r>
              <a:rPr lang="en-US" sz="1100" dirty="0" err="1">
                <a:solidFill>
                  <a:schemeClr val="dk1"/>
                </a:solidFill>
                <a:latin typeface="Arimo"/>
                <a:ea typeface="Arimo"/>
                <a:cs typeface="Arimo"/>
                <a:sym typeface="Arimo"/>
              </a:rPr>
              <a:t>serta</a:t>
            </a:r>
            <a:r>
              <a:rPr lang="en-US" sz="1100" dirty="0">
                <a:solidFill>
                  <a:schemeClr val="dk1"/>
                </a:solidFill>
                <a:latin typeface="Arimo"/>
                <a:ea typeface="Arimo"/>
                <a:cs typeface="Arimo"/>
                <a:sym typeface="Arimo"/>
              </a:rPr>
              <a:t> </a:t>
            </a:r>
            <a:r>
              <a:rPr lang="en-US" sz="1100" dirty="0" err="1">
                <a:solidFill>
                  <a:schemeClr val="dk1"/>
                </a:solidFill>
                <a:latin typeface="Arimo"/>
                <a:ea typeface="Arimo"/>
                <a:cs typeface="Arimo"/>
                <a:sym typeface="Arimo"/>
              </a:rPr>
              <a:t>normalisasi</a:t>
            </a:r>
            <a:r>
              <a:rPr lang="en-US" sz="1100" dirty="0">
                <a:solidFill>
                  <a:schemeClr val="dk1"/>
                </a:solidFill>
                <a:latin typeface="Arimo"/>
                <a:ea typeface="Arimo"/>
                <a:cs typeface="Arimo"/>
                <a:sym typeface="Arimo"/>
              </a:rPr>
              <a:t> data, total Panjang </a:t>
            </a:r>
            <a:r>
              <a:rPr lang="en-US" sz="1100" dirty="0" err="1">
                <a:solidFill>
                  <a:schemeClr val="dk1"/>
                </a:solidFill>
                <a:latin typeface="Arimo"/>
                <a:ea typeface="Arimo"/>
                <a:cs typeface="Arimo"/>
                <a:sym typeface="Arimo"/>
              </a:rPr>
              <a:t>karakter</a:t>
            </a:r>
            <a:r>
              <a:rPr lang="en-US" sz="1100" dirty="0">
                <a:solidFill>
                  <a:schemeClr val="dk1"/>
                </a:solidFill>
                <a:latin typeface="Arimo"/>
                <a:ea typeface="Arimo"/>
                <a:cs typeface="Arimo"/>
                <a:sym typeface="Arimo"/>
              </a:rPr>
              <a:t> tweet </a:t>
            </a:r>
            <a:r>
              <a:rPr lang="en-US" sz="1100" dirty="0" err="1">
                <a:solidFill>
                  <a:schemeClr val="dk1"/>
                </a:solidFill>
                <a:latin typeface="Arimo"/>
                <a:ea typeface="Arimo"/>
                <a:cs typeface="Arimo"/>
                <a:sym typeface="Arimo"/>
              </a:rPr>
              <a:t>mengalami</a:t>
            </a:r>
            <a:r>
              <a:rPr lang="en-US" sz="1100" dirty="0">
                <a:solidFill>
                  <a:schemeClr val="dk1"/>
                </a:solidFill>
                <a:latin typeface="Arimo"/>
                <a:ea typeface="Arimo"/>
                <a:cs typeface="Arimo"/>
                <a:sym typeface="Arimo"/>
              </a:rPr>
              <a:t> </a:t>
            </a:r>
            <a:r>
              <a:rPr lang="en-US" sz="1100" dirty="0" err="1">
                <a:solidFill>
                  <a:schemeClr val="dk1"/>
                </a:solidFill>
                <a:latin typeface="Arimo"/>
                <a:ea typeface="Arimo"/>
                <a:cs typeface="Arimo"/>
                <a:sym typeface="Arimo"/>
              </a:rPr>
              <a:t>penurunan</a:t>
            </a:r>
            <a:r>
              <a:rPr lang="en-US" sz="1100" dirty="0">
                <a:solidFill>
                  <a:schemeClr val="dk1"/>
                </a:solidFill>
                <a:latin typeface="Arimo"/>
                <a:ea typeface="Arimo"/>
                <a:cs typeface="Arimo"/>
                <a:sym typeface="Arimo"/>
              </a:rPr>
              <a:t> </a:t>
            </a:r>
            <a:r>
              <a:rPr lang="en-US" sz="1100" dirty="0" err="1">
                <a:solidFill>
                  <a:schemeClr val="dk1"/>
                </a:solidFill>
                <a:latin typeface="Arimo"/>
                <a:ea typeface="Arimo"/>
                <a:cs typeface="Arimo"/>
                <a:sym typeface="Arimo"/>
              </a:rPr>
              <a:t>sebesar</a:t>
            </a:r>
            <a:r>
              <a:rPr lang="en-US" sz="1100" dirty="0">
                <a:solidFill>
                  <a:schemeClr val="dk1"/>
                </a:solidFill>
                <a:latin typeface="Arimo"/>
                <a:ea typeface="Arimo"/>
                <a:cs typeface="Arimo"/>
                <a:sym typeface="Arimo"/>
              </a:rPr>
              <a:t> 3,2% dan data sudah normal.</a:t>
            </a:r>
          </a:p>
          <a:p>
            <a:pPr marL="0" lvl="0" indent="0" rtl="0">
              <a:spcBef>
                <a:spcPts val="0"/>
              </a:spcBef>
              <a:spcAft>
                <a:spcPts val="0"/>
              </a:spcAft>
              <a:buNone/>
            </a:pPr>
            <a:endParaRPr sz="1100" dirty="0">
              <a:solidFill>
                <a:schemeClr val="dk1"/>
              </a:solidFill>
              <a:latin typeface="Arimo"/>
              <a:ea typeface="Arimo"/>
              <a:cs typeface="Arimo"/>
              <a:sym typeface="Arim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0"/>
          <p:cNvSpPr/>
          <p:nvPr/>
        </p:nvSpPr>
        <p:spPr>
          <a:xfrm>
            <a:off x="2393529" y="3436100"/>
            <a:ext cx="46818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14358" y="1460414"/>
            <a:ext cx="1367281" cy="13671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txBox="1">
            <a:spLocks noGrp="1"/>
          </p:cNvSpPr>
          <p:nvPr>
            <p:ph type="subTitle" idx="1"/>
          </p:nvPr>
        </p:nvSpPr>
        <p:spPr>
          <a:xfrm>
            <a:off x="2431100" y="3530450"/>
            <a:ext cx="45804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Processing Data &amp; Database</a:t>
            </a:r>
            <a:endParaRPr dirty="0"/>
          </a:p>
        </p:txBody>
      </p:sp>
      <p:sp>
        <p:nvSpPr>
          <p:cNvPr id="648" name="Google Shape;648;p40"/>
          <p:cNvSpPr txBox="1">
            <a:spLocks noGrp="1"/>
          </p:cNvSpPr>
          <p:nvPr>
            <p:ph type="title" idx="2"/>
          </p:nvPr>
        </p:nvSpPr>
        <p:spPr>
          <a:xfrm>
            <a:off x="714300" y="1764027"/>
            <a:ext cx="1367400" cy="7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650" name="Google Shape;650;p4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651" name="Google Shape;651;p40"/>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10100" y="22614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30067" y="316681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1567052" y="42553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172564" y="318271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0"/>
          <p:cNvSpPr/>
          <p:nvPr/>
        </p:nvSpPr>
        <p:spPr>
          <a:xfrm rot="7198898">
            <a:off x="7185962" y="11888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rot="7201932">
            <a:off x="771379" y="37615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rot="-1685758">
            <a:off x="1428932" y="38078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32086" y="36930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70" name="Google Shape;670;p4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71" name="Google Shape;671;p40">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0">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353;p52">
            <a:extLst>
              <a:ext uri="{FF2B5EF4-FFF2-40B4-BE49-F238E27FC236}">
                <a16:creationId xmlns:a16="http://schemas.microsoft.com/office/drawing/2014/main" id="{461B92B5-15FF-A84E-7A74-E68D44DCAB3D}"/>
              </a:ext>
            </a:extLst>
          </p:cNvPr>
          <p:cNvSpPr txBox="1">
            <a:spLocks/>
          </p:cNvSpPr>
          <p:nvPr/>
        </p:nvSpPr>
        <p:spPr>
          <a:xfrm>
            <a:off x="2429194" y="940979"/>
            <a:ext cx="4410000" cy="23501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ebas Neue"/>
              <a:buNone/>
              <a:defRPr sz="6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ctr"/>
            <a:r>
              <a:rPr lang="en-ID" dirty="0" err="1">
                <a:solidFill>
                  <a:schemeClr val="lt2"/>
                </a:solidFill>
              </a:rPr>
              <a:t>Api</a:t>
            </a:r>
            <a:br>
              <a:rPr lang="en-ID" dirty="0">
                <a:solidFill>
                  <a:schemeClr val="lt2"/>
                </a:solidFill>
              </a:rPr>
            </a:br>
            <a:r>
              <a:rPr lang="en-ID" dirty="0"/>
              <a:t>sqlite3</a:t>
            </a:r>
          </a:p>
        </p:txBody>
      </p:sp>
      <p:cxnSp>
        <p:nvCxnSpPr>
          <p:cNvPr id="5" name="Google Shape;1387;p52">
            <a:extLst>
              <a:ext uri="{FF2B5EF4-FFF2-40B4-BE49-F238E27FC236}">
                <a16:creationId xmlns:a16="http://schemas.microsoft.com/office/drawing/2014/main" id="{77FD7D81-A807-37C2-C975-5505960CF3D4}"/>
              </a:ext>
            </a:extLst>
          </p:cNvPr>
          <p:cNvCxnSpPr/>
          <p:nvPr/>
        </p:nvCxnSpPr>
        <p:spPr>
          <a:xfrm>
            <a:off x="2635410" y="2134476"/>
            <a:ext cx="4090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550115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57"/>
          <p:cNvSpPr/>
          <p:nvPr/>
        </p:nvSpPr>
        <p:spPr>
          <a:xfrm>
            <a:off x="5562600" y="2898175"/>
            <a:ext cx="2867100" cy="5499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7"/>
          <p:cNvSpPr txBox="1">
            <a:spLocks noGrp="1"/>
          </p:cNvSpPr>
          <p:nvPr>
            <p:ph type="title"/>
          </p:nvPr>
        </p:nvSpPr>
        <p:spPr>
          <a:xfrm>
            <a:off x="5562600" y="2988175"/>
            <a:ext cx="2867100" cy="3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N</a:t>
            </a:r>
            <a:r>
              <a:rPr lang="en" dirty="0"/>
              <a:t>ext </a:t>
            </a:r>
            <a:endParaRPr dirty="0"/>
          </a:p>
        </p:txBody>
      </p:sp>
      <p:sp>
        <p:nvSpPr>
          <p:cNvPr id="1617" name="Google Shape;1617;p57"/>
          <p:cNvSpPr txBox="1">
            <a:spLocks noGrp="1"/>
          </p:cNvSpPr>
          <p:nvPr>
            <p:ph type="subTitle" idx="1"/>
          </p:nvPr>
        </p:nvSpPr>
        <p:spPr>
          <a:xfrm>
            <a:off x="4485561" y="1037750"/>
            <a:ext cx="3944064" cy="145787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200" dirty="0"/>
              <a:t>“Application Programming Interface (API) merupakan interface yang dapat dihubungkan satu aplikasi dengan aplikasi lainnya. </a:t>
            </a:r>
            <a:r>
              <a:rPr lang="en-ID" sz="1200" dirty="0"/>
              <a:t>D</a:t>
            </a:r>
            <a:r>
              <a:rPr lang="en" sz="1200" dirty="0"/>
              <a:t>an SQLite3 adalah sebuah perangkat lunak database yang termasuk dalam kategori sistem manajemen database relational (RDBMS). </a:t>
            </a:r>
          </a:p>
          <a:p>
            <a:pPr marL="0" lvl="0" indent="0" algn="r" rtl="0">
              <a:spcBef>
                <a:spcPts val="0"/>
              </a:spcBef>
              <a:spcAft>
                <a:spcPts val="0"/>
              </a:spcAft>
              <a:buNone/>
            </a:pPr>
            <a:endParaRPr lang="en" sz="1200" dirty="0"/>
          </a:p>
          <a:p>
            <a:pPr marL="0" lvl="0" indent="0" algn="r" rtl="0">
              <a:spcBef>
                <a:spcPts val="0"/>
              </a:spcBef>
              <a:spcAft>
                <a:spcPts val="0"/>
              </a:spcAft>
              <a:buNone/>
            </a:pPr>
            <a:r>
              <a:rPr lang="en-ID" sz="1200" dirty="0" err="1"/>
              <a:t>Dalam</a:t>
            </a:r>
            <a:r>
              <a:rPr lang="en" sz="1200" dirty="0"/>
              <a:t> studi ini API di hubungkan ke SQLite3 untuk memasukan data yang sudah di input lalu otomatis masuk ke database.</a:t>
            </a:r>
            <a:endParaRPr sz="1200" dirty="0"/>
          </a:p>
        </p:txBody>
      </p:sp>
      <p:cxnSp>
        <p:nvCxnSpPr>
          <p:cNvPr id="1618" name="Google Shape;1618;p5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19" name="Google Shape;1619;p5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620" name="Google Shape;1620;p5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1621" name="Google Shape;1621;p57"/>
          <p:cNvSpPr/>
          <p:nvPr/>
        </p:nvSpPr>
        <p:spPr>
          <a:xfrm flipH="1">
            <a:off x="4366301" y="11086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flipH="1">
            <a:off x="5457008" y="866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3" name="Google Shape;1623;p57"/>
          <p:cNvGrpSpPr/>
          <p:nvPr/>
        </p:nvGrpSpPr>
        <p:grpSpPr>
          <a:xfrm>
            <a:off x="706040" y="883365"/>
            <a:ext cx="3660264" cy="3454307"/>
            <a:chOff x="706040" y="883365"/>
            <a:chExt cx="3660264" cy="3454307"/>
          </a:xfrm>
        </p:grpSpPr>
        <p:sp>
          <p:nvSpPr>
            <p:cNvPr id="1624" name="Google Shape;1624;p57"/>
            <p:cNvSpPr/>
            <p:nvPr/>
          </p:nvSpPr>
          <p:spPr>
            <a:xfrm>
              <a:off x="2305683" y="122124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57"/>
            <p:cNvGrpSpPr/>
            <p:nvPr/>
          </p:nvGrpSpPr>
          <p:grpSpPr>
            <a:xfrm flipH="1">
              <a:off x="3131991" y="2597216"/>
              <a:ext cx="858975" cy="300968"/>
              <a:chOff x="2271950" y="2722775"/>
              <a:chExt cx="575875" cy="201775"/>
            </a:xfrm>
          </p:grpSpPr>
          <p:sp>
            <p:nvSpPr>
              <p:cNvPr id="1626" name="Google Shape;1626;p5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57"/>
            <p:cNvGrpSpPr/>
            <p:nvPr/>
          </p:nvGrpSpPr>
          <p:grpSpPr>
            <a:xfrm>
              <a:off x="1142462" y="1564560"/>
              <a:ext cx="2338579" cy="2014768"/>
              <a:chOff x="4546896" y="1377977"/>
              <a:chExt cx="2655063" cy="2287430"/>
            </a:xfrm>
          </p:grpSpPr>
          <p:sp>
            <p:nvSpPr>
              <p:cNvPr id="1632" name="Google Shape;1632;p57"/>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7"/>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7"/>
              <p:cNvSpPr/>
              <p:nvPr/>
            </p:nvSpPr>
            <p:spPr>
              <a:xfrm>
                <a:off x="4546896" y="1377977"/>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7"/>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7"/>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7"/>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7"/>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7"/>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7"/>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7"/>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7"/>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7"/>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7"/>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7"/>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7"/>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7"/>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7"/>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7"/>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7"/>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7"/>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7"/>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7"/>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7"/>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7"/>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7"/>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57"/>
            <p:cNvGrpSpPr/>
            <p:nvPr/>
          </p:nvGrpSpPr>
          <p:grpSpPr>
            <a:xfrm flipH="1">
              <a:off x="706040" y="2032134"/>
              <a:ext cx="1068760" cy="1547196"/>
              <a:chOff x="-1602050" y="2114015"/>
              <a:chExt cx="1213397" cy="1756580"/>
            </a:xfrm>
          </p:grpSpPr>
          <p:sp>
            <p:nvSpPr>
              <p:cNvPr id="1660" name="Google Shape;1660;p57"/>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7"/>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7"/>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7"/>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7"/>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7"/>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57"/>
            <p:cNvGrpSpPr/>
            <p:nvPr/>
          </p:nvGrpSpPr>
          <p:grpSpPr>
            <a:xfrm>
              <a:off x="2983957" y="1809058"/>
              <a:ext cx="589240" cy="1525612"/>
              <a:chOff x="1236331" y="557100"/>
              <a:chExt cx="668982" cy="1732076"/>
            </a:xfrm>
          </p:grpSpPr>
          <p:sp>
            <p:nvSpPr>
              <p:cNvPr id="1667" name="Google Shape;1667;p57"/>
              <p:cNvSpPr/>
              <p:nvPr/>
            </p:nvSpPr>
            <p:spPr>
              <a:xfrm>
                <a:off x="1266024" y="562278"/>
                <a:ext cx="619915" cy="1620397"/>
              </a:xfrm>
              <a:custGeom>
                <a:avLst/>
                <a:gdLst/>
                <a:ahLst/>
                <a:cxnLst/>
                <a:rect l="l" t="t" r="r" b="b"/>
                <a:pathLst>
                  <a:path w="17120" h="44750" extrusionOk="0">
                    <a:moveTo>
                      <a:pt x="16585" y="1764"/>
                    </a:moveTo>
                    <a:cubicBezTo>
                      <a:pt x="17120" y="1336"/>
                      <a:pt x="16959" y="464"/>
                      <a:pt x="16300" y="232"/>
                    </a:cubicBezTo>
                    <a:cubicBezTo>
                      <a:pt x="15659" y="0"/>
                      <a:pt x="15000" y="588"/>
                      <a:pt x="15142" y="1265"/>
                    </a:cubicBezTo>
                    <a:lnTo>
                      <a:pt x="0" y="44233"/>
                    </a:lnTo>
                    <a:lnTo>
                      <a:pt x="1425" y="4475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7"/>
              <p:cNvSpPr/>
              <p:nvPr/>
            </p:nvSpPr>
            <p:spPr>
              <a:xfrm>
                <a:off x="1236331" y="557100"/>
                <a:ext cx="610899" cy="1599794"/>
              </a:xfrm>
              <a:custGeom>
                <a:avLst/>
                <a:gdLst/>
                <a:ahLst/>
                <a:cxnLst/>
                <a:rect l="l" t="t" r="r" b="b"/>
                <a:pathLst>
                  <a:path w="16871" h="44181" extrusionOk="0">
                    <a:moveTo>
                      <a:pt x="15339" y="1177"/>
                    </a:moveTo>
                    <a:cubicBezTo>
                      <a:pt x="15570" y="535"/>
                      <a:pt x="16176" y="90"/>
                      <a:pt x="16871" y="90"/>
                    </a:cubicBezTo>
                    <a:lnTo>
                      <a:pt x="16800" y="36"/>
                    </a:lnTo>
                    <a:cubicBezTo>
                      <a:pt x="16069" y="1"/>
                      <a:pt x="15410" y="428"/>
                      <a:pt x="15161" y="1123"/>
                    </a:cubicBezTo>
                    <a:lnTo>
                      <a:pt x="1" y="44145"/>
                    </a:lnTo>
                    <a:lnTo>
                      <a:pt x="179" y="4418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7"/>
              <p:cNvSpPr/>
              <p:nvPr/>
            </p:nvSpPr>
            <p:spPr>
              <a:xfrm>
                <a:off x="1340184" y="568724"/>
                <a:ext cx="565129" cy="1624924"/>
              </a:xfrm>
              <a:custGeom>
                <a:avLst/>
                <a:gdLst/>
                <a:ahLst/>
                <a:cxnLst/>
                <a:rect l="l" t="t" r="r" b="b"/>
                <a:pathLst>
                  <a:path w="15607" h="44875" extrusionOk="0">
                    <a:moveTo>
                      <a:pt x="15143" y="1818"/>
                    </a:moveTo>
                    <a:lnTo>
                      <a:pt x="1" y="44786"/>
                    </a:lnTo>
                    <a:cubicBezTo>
                      <a:pt x="72" y="44821"/>
                      <a:pt x="143" y="44839"/>
                      <a:pt x="215" y="44875"/>
                    </a:cubicBezTo>
                    <a:lnTo>
                      <a:pt x="15357" y="1871"/>
                    </a:lnTo>
                    <a:cubicBezTo>
                      <a:pt x="15606" y="1176"/>
                      <a:pt x="15339" y="410"/>
                      <a:pt x="14733" y="1"/>
                    </a:cubicBezTo>
                    <a:lnTo>
                      <a:pt x="14626" y="1"/>
                    </a:lnTo>
                    <a:cubicBezTo>
                      <a:pt x="15161" y="428"/>
                      <a:pt x="15375" y="1158"/>
                      <a:pt x="15143" y="1818"/>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7"/>
              <p:cNvSpPr/>
              <p:nvPr/>
            </p:nvSpPr>
            <p:spPr>
              <a:xfrm>
                <a:off x="1318276" y="568724"/>
                <a:ext cx="579288" cy="1621701"/>
              </a:xfrm>
              <a:custGeom>
                <a:avLst/>
                <a:gdLst/>
                <a:ahLst/>
                <a:cxnLst/>
                <a:rect l="l" t="t" r="r" b="b"/>
                <a:pathLst>
                  <a:path w="15998" h="44786" extrusionOk="0">
                    <a:moveTo>
                      <a:pt x="15142" y="1586"/>
                    </a:moveTo>
                    <a:lnTo>
                      <a:pt x="0" y="44572"/>
                    </a:lnTo>
                    <a:lnTo>
                      <a:pt x="606" y="44786"/>
                    </a:lnTo>
                    <a:lnTo>
                      <a:pt x="624" y="44786"/>
                    </a:lnTo>
                    <a:lnTo>
                      <a:pt x="15766" y="1818"/>
                    </a:lnTo>
                    <a:cubicBezTo>
                      <a:pt x="15997" y="1158"/>
                      <a:pt x="15784" y="428"/>
                      <a:pt x="15249" y="1"/>
                    </a:cubicBezTo>
                    <a:cubicBezTo>
                      <a:pt x="15124" y="1"/>
                      <a:pt x="15000" y="18"/>
                      <a:pt x="14875" y="36"/>
                    </a:cubicBezTo>
                    <a:cubicBezTo>
                      <a:pt x="15214" y="482"/>
                      <a:pt x="15320" y="1069"/>
                      <a:pt x="15142" y="1586"/>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7"/>
              <p:cNvSpPr/>
              <p:nvPr/>
            </p:nvSpPr>
            <p:spPr>
              <a:xfrm>
                <a:off x="1242776" y="560975"/>
                <a:ext cx="614158" cy="1603668"/>
              </a:xfrm>
              <a:custGeom>
                <a:avLst/>
                <a:gdLst/>
                <a:ahLst/>
                <a:cxnLst/>
                <a:rect l="l" t="t" r="r" b="b"/>
                <a:pathLst>
                  <a:path w="16961" h="44288" extrusionOk="0">
                    <a:moveTo>
                      <a:pt x="642" y="44287"/>
                    </a:moveTo>
                    <a:lnTo>
                      <a:pt x="15784" y="1301"/>
                    </a:lnTo>
                    <a:cubicBezTo>
                      <a:pt x="15962" y="785"/>
                      <a:pt x="16408" y="375"/>
                      <a:pt x="16960" y="268"/>
                    </a:cubicBezTo>
                    <a:cubicBezTo>
                      <a:pt x="16871" y="161"/>
                      <a:pt x="16782" y="72"/>
                      <a:pt x="16693" y="1"/>
                    </a:cubicBezTo>
                    <a:cubicBezTo>
                      <a:pt x="15998" y="1"/>
                      <a:pt x="15375" y="428"/>
                      <a:pt x="15143" y="1087"/>
                    </a:cubicBezTo>
                    <a:lnTo>
                      <a:pt x="1" y="44073"/>
                    </a:lnTo>
                    <a:lnTo>
                      <a:pt x="161" y="44127"/>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7"/>
              <p:cNvSpPr/>
              <p:nvPr/>
            </p:nvSpPr>
            <p:spPr>
              <a:xfrm>
                <a:off x="1844638" y="558404"/>
                <a:ext cx="29728" cy="11660"/>
              </a:xfrm>
              <a:custGeom>
                <a:avLst/>
                <a:gdLst/>
                <a:ahLst/>
                <a:cxnLst/>
                <a:rect l="l" t="t" r="r" b="b"/>
                <a:pathLst>
                  <a:path w="821" h="322" extrusionOk="0">
                    <a:moveTo>
                      <a:pt x="535" y="125"/>
                    </a:moveTo>
                    <a:lnTo>
                      <a:pt x="446" y="90"/>
                    </a:lnTo>
                    <a:cubicBezTo>
                      <a:pt x="410" y="72"/>
                      <a:pt x="375" y="72"/>
                      <a:pt x="339" y="54"/>
                    </a:cubicBezTo>
                    <a:cubicBezTo>
                      <a:pt x="232" y="18"/>
                      <a:pt x="107" y="0"/>
                      <a:pt x="1" y="0"/>
                    </a:cubicBezTo>
                    <a:lnTo>
                      <a:pt x="72" y="54"/>
                    </a:lnTo>
                    <a:cubicBezTo>
                      <a:pt x="179" y="143"/>
                      <a:pt x="268" y="232"/>
                      <a:pt x="339" y="321"/>
                    </a:cubicBezTo>
                    <a:cubicBezTo>
                      <a:pt x="464" y="303"/>
                      <a:pt x="588" y="286"/>
                      <a:pt x="713" y="286"/>
                    </a:cubicBezTo>
                    <a:lnTo>
                      <a:pt x="820" y="286"/>
                    </a:lnTo>
                    <a:cubicBezTo>
                      <a:pt x="731" y="214"/>
                      <a:pt x="624" y="161"/>
                      <a:pt x="535" y="125"/>
                    </a:cubicBezTo>
                    <a:close/>
                  </a:path>
                </a:pathLst>
              </a:custGeom>
              <a:gradFill>
                <a:gsLst>
                  <a:gs pos="0">
                    <a:schemeClr val="accent1"/>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7"/>
              <p:cNvSpPr/>
              <p:nvPr/>
            </p:nvSpPr>
            <p:spPr>
              <a:xfrm>
                <a:off x="1240857" y="2162042"/>
                <a:ext cx="97441" cy="127133"/>
              </a:xfrm>
              <a:custGeom>
                <a:avLst/>
                <a:gdLst/>
                <a:ahLst/>
                <a:cxnLst/>
                <a:rect l="l" t="t" r="r" b="b"/>
                <a:pathLst>
                  <a:path w="2691" h="3511" extrusionOk="0">
                    <a:moveTo>
                      <a:pt x="2690" y="981"/>
                    </a:moveTo>
                    <a:cubicBezTo>
                      <a:pt x="2690" y="945"/>
                      <a:pt x="2655" y="927"/>
                      <a:pt x="2637" y="909"/>
                    </a:cubicBezTo>
                    <a:lnTo>
                      <a:pt x="125" y="19"/>
                    </a:lnTo>
                    <a:cubicBezTo>
                      <a:pt x="89" y="1"/>
                      <a:pt x="54" y="19"/>
                      <a:pt x="36" y="37"/>
                    </a:cubicBezTo>
                    <a:cubicBezTo>
                      <a:pt x="18" y="54"/>
                      <a:pt x="0" y="72"/>
                      <a:pt x="0" y="108"/>
                    </a:cubicBezTo>
                    <a:lnTo>
                      <a:pt x="250" y="3421"/>
                    </a:lnTo>
                    <a:cubicBezTo>
                      <a:pt x="250" y="3457"/>
                      <a:pt x="268" y="3493"/>
                      <a:pt x="303" y="3510"/>
                    </a:cubicBezTo>
                    <a:cubicBezTo>
                      <a:pt x="339" y="3510"/>
                      <a:pt x="374" y="3510"/>
                      <a:pt x="392" y="3475"/>
                    </a:cubicBezTo>
                    <a:lnTo>
                      <a:pt x="2673" y="1052"/>
                    </a:lnTo>
                    <a:cubicBezTo>
                      <a:pt x="2690" y="1034"/>
                      <a:pt x="2690" y="999"/>
                      <a:pt x="2690" y="981"/>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7"/>
              <p:cNvSpPr/>
              <p:nvPr/>
            </p:nvSpPr>
            <p:spPr>
              <a:xfrm>
                <a:off x="1236331" y="2151722"/>
                <a:ext cx="112287" cy="119384"/>
              </a:xfrm>
              <a:custGeom>
                <a:avLst/>
                <a:gdLst/>
                <a:ahLst/>
                <a:cxnLst/>
                <a:rect l="l" t="t" r="r" b="b"/>
                <a:pathLst>
                  <a:path w="3101" h="3297" extrusionOk="0">
                    <a:moveTo>
                      <a:pt x="3100" y="1105"/>
                    </a:moveTo>
                    <a:cubicBezTo>
                      <a:pt x="3083" y="1070"/>
                      <a:pt x="3065" y="1034"/>
                      <a:pt x="3029" y="1034"/>
                    </a:cubicBezTo>
                    <a:lnTo>
                      <a:pt x="125" y="1"/>
                    </a:lnTo>
                    <a:cubicBezTo>
                      <a:pt x="90" y="1"/>
                      <a:pt x="54" y="1"/>
                      <a:pt x="36" y="19"/>
                    </a:cubicBezTo>
                    <a:cubicBezTo>
                      <a:pt x="1" y="37"/>
                      <a:pt x="1" y="72"/>
                      <a:pt x="1" y="108"/>
                    </a:cubicBezTo>
                    <a:lnTo>
                      <a:pt x="214" y="2994"/>
                    </a:lnTo>
                    <a:lnTo>
                      <a:pt x="1105" y="3297"/>
                    </a:lnTo>
                    <a:lnTo>
                      <a:pt x="3083" y="1194"/>
                    </a:lnTo>
                    <a:cubicBezTo>
                      <a:pt x="3100" y="1177"/>
                      <a:pt x="3100" y="1141"/>
                      <a:pt x="3100" y="1105"/>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57"/>
            <p:cNvGrpSpPr/>
            <p:nvPr/>
          </p:nvGrpSpPr>
          <p:grpSpPr>
            <a:xfrm flipH="1">
              <a:off x="1237981" y="3753166"/>
              <a:ext cx="953591" cy="334099"/>
              <a:chOff x="2271950" y="2722775"/>
              <a:chExt cx="575875" cy="201775"/>
            </a:xfrm>
          </p:grpSpPr>
          <p:sp>
            <p:nvSpPr>
              <p:cNvPr id="1676" name="Google Shape;1676;p5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1" name="Google Shape;1681;p57"/>
            <p:cNvSpPr/>
            <p:nvPr/>
          </p:nvSpPr>
          <p:spPr>
            <a:xfrm flipH="1">
              <a:off x="984469" y="41965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7"/>
            <p:cNvSpPr/>
            <p:nvPr/>
          </p:nvSpPr>
          <p:spPr>
            <a:xfrm flipH="1">
              <a:off x="3889138"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7"/>
            <p:cNvSpPr/>
            <p:nvPr/>
          </p:nvSpPr>
          <p:spPr>
            <a:xfrm flipH="1">
              <a:off x="211187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7"/>
            <p:cNvSpPr/>
            <p:nvPr/>
          </p:nvSpPr>
          <p:spPr>
            <a:xfrm flipH="1">
              <a:off x="364716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7"/>
            <p:cNvSpPr/>
            <p:nvPr/>
          </p:nvSpPr>
          <p:spPr>
            <a:xfrm flipH="1">
              <a:off x="4226057"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7"/>
            <p:cNvSpPr/>
            <p:nvPr/>
          </p:nvSpPr>
          <p:spPr>
            <a:xfrm flipH="1">
              <a:off x="725787" y="8833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7"/>
            <p:cNvSpPr/>
            <p:nvPr/>
          </p:nvSpPr>
          <p:spPr>
            <a:xfrm rot="1685758" flipH="1">
              <a:off x="2971353"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7"/>
            <p:cNvSpPr/>
            <p:nvPr/>
          </p:nvSpPr>
          <p:spPr>
            <a:xfrm flipH="1">
              <a:off x="2567287" y="38461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7"/>
            <p:cNvSpPr/>
            <p:nvPr/>
          </p:nvSpPr>
          <p:spPr>
            <a:xfrm>
              <a:off x="1774800" y="3210950"/>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7"/>
            <p:cNvSpPr/>
            <p:nvPr/>
          </p:nvSpPr>
          <p:spPr>
            <a:xfrm flipH="1">
              <a:off x="1583526" y="145075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7"/>
            <p:cNvSpPr/>
            <p:nvPr/>
          </p:nvSpPr>
          <p:spPr>
            <a:xfrm flipH="1">
              <a:off x="3289519" y="35102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2" name="Google Shape;1692;p57"/>
          <p:cNvSpPr/>
          <p:nvPr/>
        </p:nvSpPr>
        <p:spPr>
          <a:xfrm rot="1685758" flipH="1">
            <a:off x="5181153" y="39434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696" name="Google Shape;1696;p5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697" name="Google Shape;1697;p57">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698" name="Google Shape;1698;p57"/>
          <p:cNvGrpSpPr/>
          <p:nvPr/>
        </p:nvGrpSpPr>
        <p:grpSpPr>
          <a:xfrm>
            <a:off x="706038" y="312972"/>
            <a:ext cx="140222" cy="140409"/>
            <a:chOff x="2741000" y="199475"/>
            <a:chExt cx="191953" cy="192210"/>
          </a:xfrm>
        </p:grpSpPr>
        <p:sp>
          <p:nvSpPr>
            <p:cNvPr id="1699" name="Google Shape;1699;p5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8" name="Google Shape;1708;p57">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9"/>
          <p:cNvSpPr/>
          <p:nvPr/>
        </p:nvSpPr>
        <p:spPr>
          <a:xfrm>
            <a:off x="1995450" y="3966217"/>
            <a:ext cx="51531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txBox="1">
            <a:spLocks noGrp="1"/>
          </p:cNvSpPr>
          <p:nvPr>
            <p:ph type="subTitle" idx="1"/>
          </p:nvPr>
        </p:nvSpPr>
        <p:spPr>
          <a:xfrm>
            <a:off x="2028050" y="4030748"/>
            <a:ext cx="51531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Format Swagger UI</a:t>
            </a:r>
            <a:endParaRPr dirty="0"/>
          </a:p>
        </p:txBody>
      </p:sp>
      <p:sp>
        <p:nvSpPr>
          <p:cNvPr id="1202" name="Google Shape;1202;p4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1203" name="Google Shape;1203;p49"/>
          <p:cNvSpPr/>
          <p:nvPr/>
        </p:nvSpPr>
        <p:spPr>
          <a:xfrm>
            <a:off x="8119788" y="407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49"/>
          <p:cNvGrpSpPr/>
          <p:nvPr/>
        </p:nvGrpSpPr>
        <p:grpSpPr>
          <a:xfrm>
            <a:off x="6636847" y="4126352"/>
            <a:ext cx="695830" cy="243805"/>
            <a:chOff x="2271950" y="2722775"/>
            <a:chExt cx="575875" cy="201775"/>
          </a:xfrm>
        </p:grpSpPr>
        <p:sp>
          <p:nvSpPr>
            <p:cNvPr id="1205" name="Google Shape;1205;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49"/>
          <p:cNvSpPr/>
          <p:nvPr/>
        </p:nvSpPr>
        <p:spPr>
          <a:xfrm rot="-1685758">
            <a:off x="8240328" y="38392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rot="7198898">
            <a:off x="1116987" y="6786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rot="7201932">
            <a:off x="781587" y="15618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7586788" y="7934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1549276" y="190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rot="-1685758">
            <a:off x="2431941" y="8957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1826501" y="40352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49"/>
          <p:cNvGrpSpPr/>
          <p:nvPr/>
        </p:nvGrpSpPr>
        <p:grpSpPr>
          <a:xfrm>
            <a:off x="7476107" y="3173929"/>
            <a:ext cx="953591" cy="334099"/>
            <a:chOff x="2271950" y="2722775"/>
            <a:chExt cx="575875" cy="201775"/>
          </a:xfrm>
        </p:grpSpPr>
        <p:sp>
          <p:nvSpPr>
            <p:cNvPr id="1218" name="Google Shape;1218;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9"/>
          <p:cNvSpPr/>
          <p:nvPr/>
        </p:nvSpPr>
        <p:spPr>
          <a:xfrm>
            <a:off x="8026427" y="22738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9"/>
          <p:cNvSpPr/>
          <p:nvPr/>
        </p:nvSpPr>
        <p:spPr>
          <a:xfrm>
            <a:off x="842975" y="237369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9"/>
          <p:cNvSpPr/>
          <p:nvPr/>
        </p:nvSpPr>
        <p:spPr>
          <a:xfrm>
            <a:off x="7952901" y="1053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9"/>
          <p:cNvSpPr/>
          <p:nvPr/>
        </p:nvSpPr>
        <p:spPr>
          <a:xfrm rot="-1685758">
            <a:off x="8049603" y="1971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9"/>
          <p:cNvSpPr/>
          <p:nvPr/>
        </p:nvSpPr>
        <p:spPr>
          <a:xfrm rot="-1685758">
            <a:off x="1437403" y="32002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31" name="Google Shape;1231;p4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32" name="Google Shape;1232;p4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33" name="Google Shape;1233;p49"/>
          <p:cNvGrpSpPr/>
          <p:nvPr/>
        </p:nvGrpSpPr>
        <p:grpSpPr>
          <a:xfrm>
            <a:off x="706038" y="312972"/>
            <a:ext cx="140222" cy="140409"/>
            <a:chOff x="2741000" y="199475"/>
            <a:chExt cx="191953" cy="192210"/>
          </a:xfrm>
        </p:grpSpPr>
        <p:sp>
          <p:nvSpPr>
            <p:cNvPr id="1234" name="Google Shape;1234;p4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1129525" y="40877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4A29473-0BB6-8A43-A401-3F100E028B9B}"/>
              </a:ext>
            </a:extLst>
          </p:cNvPr>
          <p:cNvPicPr>
            <a:picLocks noChangeAspect="1"/>
          </p:cNvPicPr>
          <p:nvPr/>
        </p:nvPicPr>
        <p:blipFill rotWithShape="1">
          <a:blip r:embed="rId7"/>
          <a:srcRect r="45253" b="22888"/>
          <a:stretch/>
        </p:blipFill>
        <p:spPr>
          <a:xfrm>
            <a:off x="2014449" y="700721"/>
            <a:ext cx="5613632" cy="315256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grpSp>
        <p:nvGrpSpPr>
          <p:cNvPr id="1946" name="Google Shape;1946;p63"/>
          <p:cNvGrpSpPr/>
          <p:nvPr/>
        </p:nvGrpSpPr>
        <p:grpSpPr>
          <a:xfrm>
            <a:off x="7424791" y="2560533"/>
            <a:ext cx="1447577" cy="507202"/>
            <a:chOff x="2271950" y="2722775"/>
            <a:chExt cx="575875" cy="201775"/>
          </a:xfrm>
        </p:grpSpPr>
        <p:sp>
          <p:nvSpPr>
            <p:cNvPr id="1947" name="Google Shape;1947;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2" name="Google Shape;1952;p63"/>
          <p:cNvSpPr txBox="1">
            <a:spLocks noGrp="1"/>
          </p:cNvSpPr>
          <p:nvPr>
            <p:ph type="subTitle" idx="1"/>
          </p:nvPr>
        </p:nvSpPr>
        <p:spPr>
          <a:xfrm>
            <a:off x="1011250" y="2097419"/>
            <a:ext cx="2429100" cy="234866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q"/>
            </a:pPr>
            <a:r>
              <a:rPr lang="en-ID" dirty="0"/>
              <a:t>I</a:t>
            </a:r>
            <a:r>
              <a:rPr lang="en" dirty="0"/>
              <a:t>ni adalah endpoint post upload yang digunakan menggunakan flask.</a:t>
            </a:r>
          </a:p>
          <a:p>
            <a:pPr marL="285750" lvl="0" indent="-285750" algn="l" rtl="0">
              <a:spcBef>
                <a:spcPts val="0"/>
              </a:spcBef>
              <a:spcAft>
                <a:spcPts val="0"/>
              </a:spcAft>
              <a:buFont typeface="Wingdings" panose="05000000000000000000" pitchFamily="2" charset="2"/>
              <a:buChar char="q"/>
            </a:pPr>
            <a:r>
              <a:rPr lang="en-ID" dirty="0"/>
              <a:t>M</a:t>
            </a:r>
            <a:r>
              <a:rPr lang="en" dirty="0"/>
              <a:t>engirim data ke server dengan cara menginput teks tweet</a:t>
            </a:r>
          </a:p>
          <a:p>
            <a:pPr marL="285750" lvl="0" indent="-285750" algn="l" rtl="0">
              <a:spcBef>
                <a:spcPts val="0"/>
              </a:spcBef>
              <a:spcAft>
                <a:spcPts val="0"/>
              </a:spcAft>
              <a:buFont typeface="Wingdings" panose="05000000000000000000" pitchFamily="2" charset="2"/>
              <a:buChar char="q"/>
            </a:pPr>
            <a:r>
              <a:rPr lang="en-ID" dirty="0"/>
              <a:t>M</a:t>
            </a:r>
            <a:r>
              <a:rPr lang="en" dirty="0"/>
              <a:t>enambahkan data baru ke dalam database atau memperbarui data yang sudah ada.</a:t>
            </a:r>
          </a:p>
          <a:p>
            <a:pPr marL="0" lvl="0" indent="0" algn="l" rtl="0">
              <a:spcBef>
                <a:spcPts val="0"/>
              </a:spcBef>
              <a:spcAft>
                <a:spcPts val="0"/>
              </a:spcAft>
              <a:buNone/>
            </a:pPr>
            <a:endParaRPr dirty="0"/>
          </a:p>
        </p:txBody>
      </p:sp>
      <p:sp>
        <p:nvSpPr>
          <p:cNvPr id="1953" name="Google Shape;1953;p63"/>
          <p:cNvSpPr txBox="1">
            <a:spLocks noGrp="1"/>
          </p:cNvSpPr>
          <p:nvPr>
            <p:ph type="title"/>
          </p:nvPr>
        </p:nvSpPr>
        <p:spPr>
          <a:xfrm>
            <a:off x="1011250" y="1366290"/>
            <a:ext cx="2264914" cy="6500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POST – input </a:t>
            </a:r>
            <a:endParaRPr sz="3200" dirty="0"/>
          </a:p>
        </p:txBody>
      </p:sp>
      <p:cxnSp>
        <p:nvCxnSpPr>
          <p:cNvPr id="1954" name="Google Shape;1954;p63"/>
          <p:cNvCxnSpPr/>
          <p:nvPr/>
        </p:nvCxnSpPr>
        <p:spPr>
          <a:xfrm>
            <a:off x="1089764" y="2101935"/>
            <a:ext cx="2186400" cy="0"/>
          </a:xfrm>
          <a:prstGeom prst="straightConnector1">
            <a:avLst/>
          </a:prstGeom>
          <a:noFill/>
          <a:ln w="9525" cap="flat" cmpd="sng">
            <a:solidFill>
              <a:schemeClr val="dk1"/>
            </a:solidFill>
            <a:prstDash val="solid"/>
            <a:round/>
            <a:headEnd type="none" w="med" len="med"/>
            <a:tailEnd type="none" w="med" len="med"/>
          </a:ln>
        </p:spPr>
      </p:cxnSp>
      <p:sp>
        <p:nvSpPr>
          <p:cNvPr id="1956" name="Google Shape;1956;p63"/>
          <p:cNvSpPr/>
          <p:nvPr/>
        </p:nvSpPr>
        <p:spPr>
          <a:xfrm>
            <a:off x="4529036" y="675230"/>
            <a:ext cx="4343332" cy="3896770"/>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1958" name="Google Shape;1958;p63"/>
          <p:cNvSpPr/>
          <p:nvPr/>
        </p:nvSpPr>
        <p:spPr>
          <a:xfrm>
            <a:off x="751776" y="11047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1574076" y="7349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456563" y="84344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rot="-1685758">
            <a:off x="722628" y="7454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2" name="Google Shape;1962;p63"/>
          <p:cNvGrpSpPr/>
          <p:nvPr/>
        </p:nvGrpSpPr>
        <p:grpSpPr>
          <a:xfrm>
            <a:off x="3172244" y="675229"/>
            <a:ext cx="953591" cy="334099"/>
            <a:chOff x="2271950" y="2722775"/>
            <a:chExt cx="575875" cy="201775"/>
          </a:xfrm>
        </p:grpSpPr>
        <p:sp>
          <p:nvSpPr>
            <p:cNvPr id="1963" name="Google Shape;1963;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8" name="Google Shape;1968;p63"/>
          <p:cNvSpPr/>
          <p:nvPr/>
        </p:nvSpPr>
        <p:spPr>
          <a:xfrm>
            <a:off x="4225513" y="3567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rot="7202853">
            <a:off x="787555" y="3862593"/>
            <a:ext cx="450456" cy="448158"/>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3581638" y="12752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rot="-1685758">
            <a:off x="7151203" y="21078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4677375" y="10093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6661124" y="27737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rot="-1685758">
            <a:off x="4236178" y="1781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1444450" y="433826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80" name="Google Shape;1980;p6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81" name="Google Shape;1981;p6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82" name="Google Shape;1982;p63"/>
          <p:cNvGrpSpPr/>
          <p:nvPr/>
        </p:nvGrpSpPr>
        <p:grpSpPr>
          <a:xfrm>
            <a:off x="706038" y="312972"/>
            <a:ext cx="140222" cy="140409"/>
            <a:chOff x="2741000" y="199475"/>
            <a:chExt cx="191953" cy="192210"/>
          </a:xfrm>
        </p:grpSpPr>
        <p:sp>
          <p:nvSpPr>
            <p:cNvPr id="1983" name="Google Shape;1983;p6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2" name="Google Shape;1992;p6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4674951" y="38922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1F10D3FA-B615-1D6D-2E58-D425D87F3A1B}"/>
              </a:ext>
            </a:extLst>
          </p:cNvPr>
          <p:cNvPicPr>
            <a:picLocks noChangeAspect="1"/>
          </p:cNvPicPr>
          <p:nvPr/>
        </p:nvPicPr>
        <p:blipFill rotWithShape="1">
          <a:blip r:embed="rId7"/>
          <a:srcRect r="47974" b="17075"/>
          <a:stretch/>
        </p:blipFill>
        <p:spPr>
          <a:xfrm>
            <a:off x="4722617" y="840325"/>
            <a:ext cx="3985953" cy="274144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9"/>
          <p:cNvSpPr/>
          <p:nvPr/>
        </p:nvSpPr>
        <p:spPr>
          <a:xfrm>
            <a:off x="1995450" y="3966217"/>
            <a:ext cx="51531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txBox="1">
            <a:spLocks noGrp="1"/>
          </p:cNvSpPr>
          <p:nvPr>
            <p:ph type="subTitle" idx="1"/>
          </p:nvPr>
        </p:nvSpPr>
        <p:spPr>
          <a:xfrm>
            <a:off x="2028050" y="4030748"/>
            <a:ext cx="51531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1.1. POST (input) – tampilan sebelum melakukan input teks dan sudah terhubung ke database</a:t>
            </a:r>
            <a:endParaRPr sz="1400" dirty="0"/>
          </a:p>
        </p:txBody>
      </p:sp>
      <p:sp>
        <p:nvSpPr>
          <p:cNvPr id="1202" name="Google Shape;1202;p4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1203" name="Google Shape;1203;p49"/>
          <p:cNvSpPr/>
          <p:nvPr/>
        </p:nvSpPr>
        <p:spPr>
          <a:xfrm>
            <a:off x="8119788" y="407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49"/>
          <p:cNvGrpSpPr/>
          <p:nvPr/>
        </p:nvGrpSpPr>
        <p:grpSpPr>
          <a:xfrm>
            <a:off x="6636847" y="4126352"/>
            <a:ext cx="695830" cy="243805"/>
            <a:chOff x="2271950" y="2722775"/>
            <a:chExt cx="575875" cy="201775"/>
          </a:xfrm>
        </p:grpSpPr>
        <p:sp>
          <p:nvSpPr>
            <p:cNvPr id="1205" name="Google Shape;1205;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49"/>
          <p:cNvSpPr/>
          <p:nvPr/>
        </p:nvSpPr>
        <p:spPr>
          <a:xfrm rot="-1685758">
            <a:off x="8240328" y="38392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rot="7198898">
            <a:off x="1116987" y="6786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rot="7201932">
            <a:off x="781587" y="15618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7586788" y="7934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1549276" y="190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rot="-1685758">
            <a:off x="2431941" y="8957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1826501" y="40352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49"/>
          <p:cNvGrpSpPr/>
          <p:nvPr/>
        </p:nvGrpSpPr>
        <p:grpSpPr>
          <a:xfrm>
            <a:off x="7476107" y="3173929"/>
            <a:ext cx="953591" cy="334099"/>
            <a:chOff x="2271950" y="2722775"/>
            <a:chExt cx="575875" cy="201775"/>
          </a:xfrm>
        </p:grpSpPr>
        <p:sp>
          <p:nvSpPr>
            <p:cNvPr id="1218" name="Google Shape;1218;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9"/>
          <p:cNvSpPr/>
          <p:nvPr/>
        </p:nvSpPr>
        <p:spPr>
          <a:xfrm>
            <a:off x="8026427" y="22738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9"/>
          <p:cNvSpPr/>
          <p:nvPr/>
        </p:nvSpPr>
        <p:spPr>
          <a:xfrm>
            <a:off x="7952901" y="1053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9"/>
          <p:cNvSpPr/>
          <p:nvPr/>
        </p:nvSpPr>
        <p:spPr>
          <a:xfrm rot="-1685758">
            <a:off x="8049603" y="1971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9"/>
          <p:cNvSpPr/>
          <p:nvPr/>
        </p:nvSpPr>
        <p:spPr>
          <a:xfrm rot="-1685758">
            <a:off x="1437403" y="32002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31" name="Google Shape;1231;p4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32" name="Google Shape;1232;p4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33" name="Google Shape;1233;p49"/>
          <p:cNvGrpSpPr/>
          <p:nvPr/>
        </p:nvGrpSpPr>
        <p:grpSpPr>
          <a:xfrm>
            <a:off x="706038" y="312972"/>
            <a:ext cx="140222" cy="140409"/>
            <a:chOff x="2741000" y="199475"/>
            <a:chExt cx="191953" cy="192210"/>
          </a:xfrm>
        </p:grpSpPr>
        <p:sp>
          <p:nvSpPr>
            <p:cNvPr id="1234" name="Google Shape;1234;p4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1129525" y="40877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EF6C9AB9-C67A-9236-7B90-2EB218D1A687}"/>
              </a:ext>
            </a:extLst>
          </p:cNvPr>
          <p:cNvPicPr>
            <a:picLocks noChangeAspect="1"/>
          </p:cNvPicPr>
          <p:nvPr/>
        </p:nvPicPr>
        <p:blipFill>
          <a:blip r:embed="rId7"/>
          <a:stretch>
            <a:fillRect/>
          </a:stretch>
        </p:blipFill>
        <p:spPr>
          <a:xfrm>
            <a:off x="1984482" y="648218"/>
            <a:ext cx="5342866" cy="3005362"/>
          </a:xfrm>
          <a:prstGeom prst="rect">
            <a:avLst/>
          </a:prstGeom>
        </p:spPr>
      </p:pic>
    </p:spTree>
    <p:extLst>
      <p:ext uri="{BB962C8B-B14F-4D97-AF65-F5344CB8AC3E}">
        <p14:creationId xmlns:p14="http://schemas.microsoft.com/office/powerpoint/2010/main" val="188736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9"/>
          <p:cNvSpPr/>
          <p:nvPr/>
        </p:nvSpPr>
        <p:spPr>
          <a:xfrm>
            <a:off x="1995450" y="3966217"/>
            <a:ext cx="51531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txBox="1">
            <a:spLocks noGrp="1"/>
          </p:cNvSpPr>
          <p:nvPr>
            <p:ph type="subTitle" idx="1"/>
          </p:nvPr>
        </p:nvSpPr>
        <p:spPr>
          <a:xfrm>
            <a:off x="2028050" y="4030748"/>
            <a:ext cx="51531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1.2. POST (input) – tampilan ketika melakukan input teks dan sudah terhubung ke database</a:t>
            </a:r>
            <a:endParaRPr sz="1400" dirty="0"/>
          </a:p>
        </p:txBody>
      </p:sp>
      <p:sp>
        <p:nvSpPr>
          <p:cNvPr id="1202" name="Google Shape;1202;p4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1203" name="Google Shape;1203;p49"/>
          <p:cNvSpPr/>
          <p:nvPr/>
        </p:nvSpPr>
        <p:spPr>
          <a:xfrm>
            <a:off x="8119788" y="407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49"/>
          <p:cNvGrpSpPr/>
          <p:nvPr/>
        </p:nvGrpSpPr>
        <p:grpSpPr>
          <a:xfrm>
            <a:off x="6636847" y="4126352"/>
            <a:ext cx="695830" cy="243805"/>
            <a:chOff x="2271950" y="2722775"/>
            <a:chExt cx="575875" cy="201775"/>
          </a:xfrm>
        </p:grpSpPr>
        <p:sp>
          <p:nvSpPr>
            <p:cNvPr id="1205" name="Google Shape;1205;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49"/>
          <p:cNvSpPr/>
          <p:nvPr/>
        </p:nvSpPr>
        <p:spPr>
          <a:xfrm rot="-1685758">
            <a:off x="8240328" y="38392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rot="7198898">
            <a:off x="1116987" y="6786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rot="7201932">
            <a:off x="781587" y="15618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7586788" y="7934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1549276" y="190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rot="-1685758">
            <a:off x="2431941" y="8957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1826501" y="40352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49"/>
          <p:cNvGrpSpPr/>
          <p:nvPr/>
        </p:nvGrpSpPr>
        <p:grpSpPr>
          <a:xfrm>
            <a:off x="7476107" y="3173929"/>
            <a:ext cx="953591" cy="334099"/>
            <a:chOff x="2271950" y="2722775"/>
            <a:chExt cx="575875" cy="201775"/>
          </a:xfrm>
        </p:grpSpPr>
        <p:sp>
          <p:nvSpPr>
            <p:cNvPr id="1218" name="Google Shape;1218;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9"/>
          <p:cNvSpPr/>
          <p:nvPr/>
        </p:nvSpPr>
        <p:spPr>
          <a:xfrm>
            <a:off x="8026427" y="22738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9"/>
          <p:cNvSpPr/>
          <p:nvPr/>
        </p:nvSpPr>
        <p:spPr>
          <a:xfrm>
            <a:off x="7952901" y="1053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9"/>
          <p:cNvSpPr/>
          <p:nvPr/>
        </p:nvSpPr>
        <p:spPr>
          <a:xfrm rot="-1685758">
            <a:off x="8049603" y="1971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9"/>
          <p:cNvSpPr/>
          <p:nvPr/>
        </p:nvSpPr>
        <p:spPr>
          <a:xfrm rot="-1685758">
            <a:off x="1437403" y="32002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31" name="Google Shape;1231;p4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32" name="Google Shape;1232;p4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33" name="Google Shape;1233;p49"/>
          <p:cNvGrpSpPr/>
          <p:nvPr/>
        </p:nvGrpSpPr>
        <p:grpSpPr>
          <a:xfrm>
            <a:off x="706038" y="312972"/>
            <a:ext cx="140222" cy="140409"/>
            <a:chOff x="2741000" y="199475"/>
            <a:chExt cx="191953" cy="192210"/>
          </a:xfrm>
        </p:grpSpPr>
        <p:sp>
          <p:nvSpPr>
            <p:cNvPr id="1234" name="Google Shape;1234;p4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1129525" y="40877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FAB2F69A-1645-D492-ED8A-75314F84CB60}"/>
              </a:ext>
            </a:extLst>
          </p:cNvPr>
          <p:cNvPicPr>
            <a:picLocks noChangeAspect="1"/>
          </p:cNvPicPr>
          <p:nvPr/>
        </p:nvPicPr>
        <p:blipFill>
          <a:blip r:embed="rId7"/>
          <a:stretch>
            <a:fillRect/>
          </a:stretch>
        </p:blipFill>
        <p:spPr>
          <a:xfrm>
            <a:off x="1856592" y="609253"/>
            <a:ext cx="5837059" cy="3283346"/>
          </a:xfrm>
          <a:prstGeom prst="rect">
            <a:avLst/>
          </a:prstGeom>
        </p:spPr>
      </p:pic>
    </p:spTree>
    <p:extLst>
      <p:ext uri="{BB962C8B-B14F-4D97-AF65-F5344CB8AC3E}">
        <p14:creationId xmlns:p14="http://schemas.microsoft.com/office/powerpoint/2010/main" val="1366863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9"/>
          <p:cNvSpPr/>
          <p:nvPr/>
        </p:nvSpPr>
        <p:spPr>
          <a:xfrm>
            <a:off x="1995450" y="3966217"/>
            <a:ext cx="51531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txBox="1">
            <a:spLocks noGrp="1"/>
          </p:cNvSpPr>
          <p:nvPr>
            <p:ph type="subTitle" idx="1"/>
          </p:nvPr>
        </p:nvSpPr>
        <p:spPr>
          <a:xfrm>
            <a:off x="2028050" y="4030748"/>
            <a:ext cx="51531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1.3. POST (input) – tampilan setelah melakukan input teks dan sudah terhubung ke database</a:t>
            </a:r>
            <a:endParaRPr sz="1400" dirty="0"/>
          </a:p>
        </p:txBody>
      </p:sp>
      <p:sp>
        <p:nvSpPr>
          <p:cNvPr id="1202" name="Google Shape;1202;p4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1203" name="Google Shape;1203;p49"/>
          <p:cNvSpPr/>
          <p:nvPr/>
        </p:nvSpPr>
        <p:spPr>
          <a:xfrm>
            <a:off x="8119788" y="407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49"/>
          <p:cNvGrpSpPr/>
          <p:nvPr/>
        </p:nvGrpSpPr>
        <p:grpSpPr>
          <a:xfrm>
            <a:off x="6636847" y="4126352"/>
            <a:ext cx="695830" cy="243805"/>
            <a:chOff x="2271950" y="2722775"/>
            <a:chExt cx="575875" cy="201775"/>
          </a:xfrm>
        </p:grpSpPr>
        <p:sp>
          <p:nvSpPr>
            <p:cNvPr id="1205" name="Google Shape;1205;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49"/>
          <p:cNvSpPr/>
          <p:nvPr/>
        </p:nvSpPr>
        <p:spPr>
          <a:xfrm rot="-1685758">
            <a:off x="8240328" y="38392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rot="7198898">
            <a:off x="1116987" y="6786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rot="7201932">
            <a:off x="781587" y="15618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7586788" y="7934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1549276" y="190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rot="-1685758">
            <a:off x="2431941" y="8957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1826501" y="40352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49"/>
          <p:cNvGrpSpPr/>
          <p:nvPr/>
        </p:nvGrpSpPr>
        <p:grpSpPr>
          <a:xfrm>
            <a:off x="7476107" y="3173929"/>
            <a:ext cx="953591" cy="334099"/>
            <a:chOff x="2271950" y="2722775"/>
            <a:chExt cx="575875" cy="201775"/>
          </a:xfrm>
        </p:grpSpPr>
        <p:sp>
          <p:nvSpPr>
            <p:cNvPr id="1218" name="Google Shape;1218;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9"/>
          <p:cNvSpPr/>
          <p:nvPr/>
        </p:nvSpPr>
        <p:spPr>
          <a:xfrm>
            <a:off x="8026427" y="22738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9"/>
          <p:cNvSpPr/>
          <p:nvPr/>
        </p:nvSpPr>
        <p:spPr>
          <a:xfrm>
            <a:off x="7952901" y="1053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9"/>
          <p:cNvSpPr/>
          <p:nvPr/>
        </p:nvSpPr>
        <p:spPr>
          <a:xfrm rot="-1685758">
            <a:off x="8049603" y="1971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9"/>
          <p:cNvSpPr/>
          <p:nvPr/>
        </p:nvSpPr>
        <p:spPr>
          <a:xfrm rot="-1685758">
            <a:off x="1437403" y="32002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31" name="Google Shape;1231;p4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32" name="Google Shape;1232;p4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33" name="Google Shape;1233;p49"/>
          <p:cNvGrpSpPr/>
          <p:nvPr/>
        </p:nvGrpSpPr>
        <p:grpSpPr>
          <a:xfrm>
            <a:off x="706038" y="312972"/>
            <a:ext cx="140222" cy="140409"/>
            <a:chOff x="2741000" y="199475"/>
            <a:chExt cx="191953" cy="192210"/>
          </a:xfrm>
        </p:grpSpPr>
        <p:sp>
          <p:nvSpPr>
            <p:cNvPr id="1234" name="Google Shape;1234;p4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1129525" y="40877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CF1610AB-D7A2-AD1F-4D86-5B5877BA8F2B}"/>
              </a:ext>
            </a:extLst>
          </p:cNvPr>
          <p:cNvPicPr>
            <a:picLocks noChangeAspect="1"/>
          </p:cNvPicPr>
          <p:nvPr/>
        </p:nvPicPr>
        <p:blipFill>
          <a:blip r:embed="rId7"/>
          <a:stretch>
            <a:fillRect/>
          </a:stretch>
        </p:blipFill>
        <p:spPr>
          <a:xfrm>
            <a:off x="1613310" y="662932"/>
            <a:ext cx="5811133" cy="3268763"/>
          </a:xfrm>
          <a:prstGeom prst="rect">
            <a:avLst/>
          </a:prstGeom>
        </p:spPr>
      </p:pic>
    </p:spTree>
    <p:extLst>
      <p:ext uri="{BB962C8B-B14F-4D97-AF65-F5344CB8AC3E}">
        <p14:creationId xmlns:p14="http://schemas.microsoft.com/office/powerpoint/2010/main" val="2909324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grpSp>
        <p:nvGrpSpPr>
          <p:cNvPr id="1946" name="Google Shape;1946;p63"/>
          <p:cNvGrpSpPr/>
          <p:nvPr/>
        </p:nvGrpSpPr>
        <p:grpSpPr>
          <a:xfrm>
            <a:off x="7424791" y="2560533"/>
            <a:ext cx="1447577" cy="507202"/>
            <a:chOff x="2271950" y="2722775"/>
            <a:chExt cx="575875" cy="201775"/>
          </a:xfrm>
        </p:grpSpPr>
        <p:sp>
          <p:nvSpPr>
            <p:cNvPr id="1947" name="Google Shape;1947;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2" name="Google Shape;1952;p63"/>
          <p:cNvSpPr txBox="1">
            <a:spLocks noGrp="1"/>
          </p:cNvSpPr>
          <p:nvPr>
            <p:ph type="subTitle" idx="1"/>
          </p:nvPr>
        </p:nvSpPr>
        <p:spPr>
          <a:xfrm>
            <a:off x="1011250" y="2097419"/>
            <a:ext cx="2429100" cy="166223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q"/>
            </a:pPr>
            <a:r>
              <a:rPr lang="en-ID" dirty="0"/>
              <a:t>I</a:t>
            </a:r>
            <a:r>
              <a:rPr lang="en" dirty="0"/>
              <a:t>ni adalah endpoint post upload yang digunakan menggunakan flask.</a:t>
            </a:r>
          </a:p>
          <a:p>
            <a:pPr marL="285750" lvl="0" indent="-285750" algn="l" rtl="0">
              <a:spcBef>
                <a:spcPts val="0"/>
              </a:spcBef>
              <a:spcAft>
                <a:spcPts val="0"/>
              </a:spcAft>
              <a:buFont typeface="Wingdings" panose="05000000000000000000" pitchFamily="2" charset="2"/>
              <a:buChar char="q"/>
            </a:pPr>
            <a:r>
              <a:rPr lang="en-ID" dirty="0"/>
              <a:t>M</a:t>
            </a:r>
            <a:r>
              <a:rPr lang="en" dirty="0"/>
              <a:t>engirim data ke server dengan cara mengupload file</a:t>
            </a:r>
          </a:p>
          <a:p>
            <a:pPr marL="285750" lvl="0" indent="-285750" algn="l" rtl="0">
              <a:spcBef>
                <a:spcPts val="0"/>
              </a:spcBef>
              <a:spcAft>
                <a:spcPts val="0"/>
              </a:spcAft>
              <a:buFont typeface="Wingdings" panose="05000000000000000000" pitchFamily="2" charset="2"/>
              <a:buChar char="q"/>
            </a:pPr>
            <a:r>
              <a:rPr lang="en-ID" dirty="0"/>
              <a:t>M</a:t>
            </a:r>
            <a:r>
              <a:rPr lang="en" dirty="0"/>
              <a:t>enambahkan data baru ke dalam database atau memperbarui data yang sudah ada.</a:t>
            </a:r>
          </a:p>
          <a:p>
            <a:pPr marL="0" lvl="0" indent="0" algn="l" rtl="0">
              <a:spcBef>
                <a:spcPts val="0"/>
              </a:spcBef>
              <a:spcAft>
                <a:spcPts val="0"/>
              </a:spcAft>
              <a:buNone/>
            </a:pPr>
            <a:endParaRPr dirty="0"/>
          </a:p>
        </p:txBody>
      </p:sp>
      <p:sp>
        <p:nvSpPr>
          <p:cNvPr id="1953" name="Google Shape;1953;p63"/>
          <p:cNvSpPr txBox="1">
            <a:spLocks noGrp="1"/>
          </p:cNvSpPr>
          <p:nvPr>
            <p:ph type="title"/>
          </p:nvPr>
        </p:nvSpPr>
        <p:spPr>
          <a:xfrm>
            <a:off x="1011250" y="1366290"/>
            <a:ext cx="2264914" cy="6500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POST - upload</a:t>
            </a:r>
            <a:endParaRPr sz="3200" dirty="0"/>
          </a:p>
        </p:txBody>
      </p:sp>
      <p:cxnSp>
        <p:nvCxnSpPr>
          <p:cNvPr id="1954" name="Google Shape;1954;p63"/>
          <p:cNvCxnSpPr/>
          <p:nvPr/>
        </p:nvCxnSpPr>
        <p:spPr>
          <a:xfrm>
            <a:off x="1089764" y="2101935"/>
            <a:ext cx="2186400" cy="0"/>
          </a:xfrm>
          <a:prstGeom prst="straightConnector1">
            <a:avLst/>
          </a:prstGeom>
          <a:noFill/>
          <a:ln w="9525" cap="flat" cmpd="sng">
            <a:solidFill>
              <a:schemeClr val="dk1"/>
            </a:solidFill>
            <a:prstDash val="solid"/>
            <a:round/>
            <a:headEnd type="none" w="med" len="med"/>
            <a:tailEnd type="none" w="med" len="med"/>
          </a:ln>
        </p:spPr>
      </p:cxnSp>
      <p:sp>
        <p:nvSpPr>
          <p:cNvPr id="1956" name="Google Shape;1956;p63"/>
          <p:cNvSpPr/>
          <p:nvPr/>
        </p:nvSpPr>
        <p:spPr>
          <a:xfrm>
            <a:off x="4529036" y="675230"/>
            <a:ext cx="4343332" cy="3896770"/>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1958" name="Google Shape;1958;p63"/>
          <p:cNvSpPr/>
          <p:nvPr/>
        </p:nvSpPr>
        <p:spPr>
          <a:xfrm>
            <a:off x="751776" y="11047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1574076" y="7349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456563" y="84344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rot="-1685758">
            <a:off x="722628" y="7454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2" name="Google Shape;1962;p63"/>
          <p:cNvGrpSpPr/>
          <p:nvPr/>
        </p:nvGrpSpPr>
        <p:grpSpPr>
          <a:xfrm>
            <a:off x="3172244" y="675229"/>
            <a:ext cx="953591" cy="334099"/>
            <a:chOff x="2271950" y="2722775"/>
            <a:chExt cx="575875" cy="201775"/>
          </a:xfrm>
        </p:grpSpPr>
        <p:sp>
          <p:nvSpPr>
            <p:cNvPr id="1963" name="Google Shape;1963;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8" name="Google Shape;1968;p63"/>
          <p:cNvSpPr/>
          <p:nvPr/>
        </p:nvSpPr>
        <p:spPr>
          <a:xfrm>
            <a:off x="4225513" y="3567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1787488" y="397683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rot="7202853">
            <a:off x="787555" y="3862593"/>
            <a:ext cx="450456" cy="448158"/>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3581638" y="12752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rot="-1685758">
            <a:off x="7151203" y="21078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4677375" y="10093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6661124" y="27737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rot="-1685758">
            <a:off x="4236178" y="1781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1444450" y="433826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80" name="Google Shape;1980;p6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81" name="Google Shape;1981;p6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82" name="Google Shape;1982;p63"/>
          <p:cNvGrpSpPr/>
          <p:nvPr/>
        </p:nvGrpSpPr>
        <p:grpSpPr>
          <a:xfrm>
            <a:off x="706038" y="312972"/>
            <a:ext cx="140222" cy="140409"/>
            <a:chOff x="2741000" y="199475"/>
            <a:chExt cx="191953" cy="192210"/>
          </a:xfrm>
        </p:grpSpPr>
        <p:sp>
          <p:nvSpPr>
            <p:cNvPr id="1983" name="Google Shape;1983;p6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2" name="Google Shape;1992;p6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4674951" y="38922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8DF5863D-DA43-2489-8FBB-001157DD4396}"/>
              </a:ext>
            </a:extLst>
          </p:cNvPr>
          <p:cNvPicPr>
            <a:picLocks noChangeAspect="1"/>
          </p:cNvPicPr>
          <p:nvPr/>
        </p:nvPicPr>
        <p:blipFill rotWithShape="1">
          <a:blip r:embed="rId7"/>
          <a:srcRect r="47340" b="16398"/>
          <a:stretch/>
        </p:blipFill>
        <p:spPr>
          <a:xfrm>
            <a:off x="4714214" y="881334"/>
            <a:ext cx="3972975" cy="2686504"/>
          </a:xfrm>
          <a:prstGeom prst="rect">
            <a:avLst/>
          </a:prstGeom>
        </p:spPr>
      </p:pic>
    </p:spTree>
    <p:extLst>
      <p:ext uri="{BB962C8B-B14F-4D97-AF65-F5344CB8AC3E}">
        <p14:creationId xmlns:p14="http://schemas.microsoft.com/office/powerpoint/2010/main" val="1605322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9"/>
          <p:cNvSpPr/>
          <p:nvPr/>
        </p:nvSpPr>
        <p:spPr>
          <a:xfrm>
            <a:off x="1995450" y="3966217"/>
            <a:ext cx="51531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txBox="1">
            <a:spLocks noGrp="1"/>
          </p:cNvSpPr>
          <p:nvPr>
            <p:ph type="subTitle" idx="1"/>
          </p:nvPr>
        </p:nvSpPr>
        <p:spPr>
          <a:xfrm>
            <a:off x="2028050" y="4030748"/>
            <a:ext cx="51531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2.1. POST (upload) – tampilan sebelum melakukan upload file dan sudah terhubung ke database</a:t>
            </a:r>
            <a:endParaRPr sz="1400" dirty="0"/>
          </a:p>
        </p:txBody>
      </p:sp>
      <p:sp>
        <p:nvSpPr>
          <p:cNvPr id="1202" name="Google Shape;1202;p4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1203" name="Google Shape;1203;p49"/>
          <p:cNvSpPr/>
          <p:nvPr/>
        </p:nvSpPr>
        <p:spPr>
          <a:xfrm>
            <a:off x="8119788" y="407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49"/>
          <p:cNvGrpSpPr/>
          <p:nvPr/>
        </p:nvGrpSpPr>
        <p:grpSpPr>
          <a:xfrm>
            <a:off x="6636847" y="4126352"/>
            <a:ext cx="695830" cy="243805"/>
            <a:chOff x="2271950" y="2722775"/>
            <a:chExt cx="575875" cy="201775"/>
          </a:xfrm>
        </p:grpSpPr>
        <p:sp>
          <p:nvSpPr>
            <p:cNvPr id="1205" name="Google Shape;1205;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49"/>
          <p:cNvSpPr/>
          <p:nvPr/>
        </p:nvSpPr>
        <p:spPr>
          <a:xfrm rot="-1685758">
            <a:off x="8240328" y="38392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rot="7198898">
            <a:off x="1116987" y="6786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rot="7201932">
            <a:off x="781587" y="15618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7586788" y="7934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1549276" y="190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rot="-1685758">
            <a:off x="2431941" y="8957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1826501" y="40352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49"/>
          <p:cNvGrpSpPr/>
          <p:nvPr/>
        </p:nvGrpSpPr>
        <p:grpSpPr>
          <a:xfrm>
            <a:off x="7476107" y="3173929"/>
            <a:ext cx="953591" cy="334099"/>
            <a:chOff x="2271950" y="2722775"/>
            <a:chExt cx="575875" cy="201775"/>
          </a:xfrm>
        </p:grpSpPr>
        <p:sp>
          <p:nvSpPr>
            <p:cNvPr id="1218" name="Google Shape;1218;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9"/>
          <p:cNvSpPr/>
          <p:nvPr/>
        </p:nvSpPr>
        <p:spPr>
          <a:xfrm>
            <a:off x="8026427" y="22738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9"/>
          <p:cNvSpPr/>
          <p:nvPr/>
        </p:nvSpPr>
        <p:spPr>
          <a:xfrm>
            <a:off x="7952901" y="1053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9"/>
          <p:cNvSpPr/>
          <p:nvPr/>
        </p:nvSpPr>
        <p:spPr>
          <a:xfrm rot="-1685758">
            <a:off x="8049603" y="1971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9"/>
          <p:cNvSpPr/>
          <p:nvPr/>
        </p:nvSpPr>
        <p:spPr>
          <a:xfrm rot="-1685758">
            <a:off x="1437403" y="32002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31" name="Google Shape;1231;p4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32" name="Google Shape;1232;p4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33" name="Google Shape;1233;p49"/>
          <p:cNvGrpSpPr/>
          <p:nvPr/>
        </p:nvGrpSpPr>
        <p:grpSpPr>
          <a:xfrm>
            <a:off x="706038" y="312972"/>
            <a:ext cx="140222" cy="140409"/>
            <a:chOff x="2741000" y="199475"/>
            <a:chExt cx="191953" cy="192210"/>
          </a:xfrm>
        </p:grpSpPr>
        <p:sp>
          <p:nvSpPr>
            <p:cNvPr id="1234" name="Google Shape;1234;p4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1129525" y="40877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7F11AE2-BD3E-D883-3C9A-48819ACEF268}"/>
              </a:ext>
            </a:extLst>
          </p:cNvPr>
          <p:cNvPicPr>
            <a:picLocks noChangeAspect="1"/>
          </p:cNvPicPr>
          <p:nvPr/>
        </p:nvPicPr>
        <p:blipFill>
          <a:blip r:embed="rId7"/>
          <a:stretch>
            <a:fillRect/>
          </a:stretch>
        </p:blipFill>
        <p:spPr>
          <a:xfrm>
            <a:off x="1942219" y="658862"/>
            <a:ext cx="5574340" cy="3135566"/>
          </a:xfrm>
          <a:prstGeom prst="rect">
            <a:avLst/>
          </a:prstGeom>
        </p:spPr>
      </p:pic>
    </p:spTree>
    <p:extLst>
      <p:ext uri="{BB962C8B-B14F-4D97-AF65-F5344CB8AC3E}">
        <p14:creationId xmlns:p14="http://schemas.microsoft.com/office/powerpoint/2010/main" val="3961555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3170773" y="557662"/>
            <a:ext cx="4045200" cy="76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600" dirty="0"/>
              <a:t>INTRODUCTION</a:t>
            </a:r>
            <a:endParaRPr sz="3600" dirty="0"/>
          </a:p>
        </p:txBody>
      </p:sp>
      <p:sp>
        <p:nvSpPr>
          <p:cNvPr id="556" name="Google Shape;556;p39"/>
          <p:cNvSpPr txBox="1">
            <a:spLocks noGrp="1"/>
          </p:cNvSpPr>
          <p:nvPr>
            <p:ph type="subTitle" idx="1"/>
          </p:nvPr>
        </p:nvSpPr>
        <p:spPr>
          <a:xfrm>
            <a:off x="2666920" y="1366938"/>
            <a:ext cx="6060680" cy="142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dirty="0"/>
              <a:t>Indonesia merupakan salah satu negara dengan pengguna media sosial terbanyak. Salah satunya yaitu Twitter. Berdasarkan  laporan We Are Social Hootsuite, ada 556 juta pengguna Twitter di seluruh dunia pada Januari 2023. Jumlah tersebut meningkat 27,4% dibandingkan pada periode yang sama tahun sebelumnya.</a:t>
            </a:r>
          </a:p>
          <a:p>
            <a:pPr marL="0" lvl="0" indent="0" rtl="0">
              <a:spcBef>
                <a:spcPts val="0"/>
              </a:spcBef>
              <a:spcAft>
                <a:spcPts val="0"/>
              </a:spcAft>
              <a:buNone/>
            </a:pPr>
            <a:r>
              <a:rPr lang="en" sz="1200" dirty="0"/>
              <a:t>Indonesia ada diperangkat ke 5 yang mencapai 24 juta pengguna. </a:t>
            </a:r>
          </a:p>
          <a:p>
            <a:pPr marL="0" lvl="0" indent="0" rtl="0">
              <a:spcBef>
                <a:spcPts val="0"/>
              </a:spcBef>
              <a:spcAft>
                <a:spcPts val="0"/>
              </a:spcAft>
              <a:buNone/>
            </a:pPr>
            <a:endParaRPr lang="en" sz="1200" dirty="0"/>
          </a:p>
          <a:p>
            <a:pPr marL="0" lvl="0" indent="0" rtl="0">
              <a:spcBef>
                <a:spcPts val="0"/>
              </a:spcBef>
              <a:spcAft>
                <a:spcPts val="0"/>
              </a:spcAft>
              <a:buNone/>
            </a:pPr>
            <a:r>
              <a:rPr lang="en-US" sz="1200" dirty="0" err="1"/>
              <a:t>Banyaknya</a:t>
            </a:r>
            <a:r>
              <a:rPr lang="en-US" sz="1200" dirty="0"/>
              <a:t> </a:t>
            </a:r>
            <a:r>
              <a:rPr lang="en-US" sz="1200" dirty="0" err="1"/>
              <a:t>pengguna</a:t>
            </a:r>
            <a:r>
              <a:rPr lang="en-US" sz="1200" dirty="0"/>
              <a:t> media social </a:t>
            </a:r>
            <a:r>
              <a:rPr lang="en-US" sz="1200" dirty="0" err="1"/>
              <a:t>sering</a:t>
            </a:r>
            <a:r>
              <a:rPr lang="en-US" sz="1200" dirty="0"/>
              <a:t> kali </a:t>
            </a:r>
            <a:r>
              <a:rPr lang="en-US" sz="1200" dirty="0" err="1"/>
              <a:t>menyebabkan</a:t>
            </a:r>
            <a:r>
              <a:rPr lang="en-US" sz="1200" dirty="0"/>
              <a:t> </a:t>
            </a:r>
            <a:r>
              <a:rPr lang="en-US" sz="1200" dirty="0" err="1"/>
              <a:t>komunikasi</a:t>
            </a:r>
            <a:r>
              <a:rPr lang="en-US" sz="1200" dirty="0"/>
              <a:t> yang </a:t>
            </a:r>
            <a:r>
              <a:rPr lang="en-US" sz="1200" dirty="0" err="1"/>
              <a:t>tidak</a:t>
            </a:r>
            <a:r>
              <a:rPr lang="en-US" sz="1200" dirty="0"/>
              <a:t> </a:t>
            </a:r>
            <a:r>
              <a:rPr lang="en-US" sz="1200" dirty="0" err="1"/>
              <a:t>terkendali</a:t>
            </a:r>
            <a:r>
              <a:rPr lang="en-US" sz="1200" dirty="0"/>
              <a:t> dan </a:t>
            </a:r>
            <a:r>
              <a:rPr lang="en-US" sz="1200" dirty="0" err="1"/>
              <a:t>banyak</a:t>
            </a:r>
            <a:r>
              <a:rPr lang="en-US" sz="1200" dirty="0"/>
              <a:t> netizen yang </a:t>
            </a:r>
            <a:r>
              <a:rPr lang="en-US" sz="1200" dirty="0" err="1"/>
              <a:t>berkomunikasi</a:t>
            </a:r>
            <a:r>
              <a:rPr lang="en-US" sz="1200" dirty="0"/>
              <a:t> </a:t>
            </a:r>
            <a:r>
              <a:rPr lang="en-US" sz="1200" dirty="0" err="1"/>
              <a:t>dengan</a:t>
            </a:r>
            <a:r>
              <a:rPr lang="en-US" sz="1200" dirty="0"/>
              <a:t> Bahasa </a:t>
            </a:r>
            <a:r>
              <a:rPr lang="en-US" sz="1200" dirty="0" err="1"/>
              <a:t>kasar</a:t>
            </a:r>
            <a:r>
              <a:rPr lang="en-US" sz="1200" dirty="0"/>
              <a:t>/ </a:t>
            </a:r>
            <a:r>
              <a:rPr lang="en-US" sz="1200" dirty="0" err="1"/>
              <a:t>kotor</a:t>
            </a:r>
            <a:r>
              <a:rPr lang="en-US" sz="1200" dirty="0"/>
              <a:t> (abusive word) dan </a:t>
            </a:r>
            <a:r>
              <a:rPr lang="en-US" sz="1200" dirty="0" err="1"/>
              <a:t>menggunaakan</a:t>
            </a:r>
            <a:r>
              <a:rPr lang="en-US" sz="1200" dirty="0"/>
              <a:t> </a:t>
            </a:r>
            <a:r>
              <a:rPr lang="en-US" sz="1200" dirty="0" err="1"/>
              <a:t>ejaan</a:t>
            </a:r>
            <a:r>
              <a:rPr lang="en-US" sz="1200" dirty="0"/>
              <a:t> tata Bahasa </a:t>
            </a:r>
            <a:r>
              <a:rPr lang="en-US" sz="1200" dirty="0" err="1"/>
              <a:t>dari</a:t>
            </a:r>
            <a:r>
              <a:rPr lang="en-US" sz="1200" dirty="0"/>
              <a:t> netizen yang di </a:t>
            </a:r>
            <a:r>
              <a:rPr lang="en-US" sz="1200" dirty="0" err="1"/>
              <a:t>tuturkan</a:t>
            </a:r>
            <a:r>
              <a:rPr lang="en-US" sz="1200" dirty="0"/>
              <a:t> </a:t>
            </a:r>
            <a:r>
              <a:rPr lang="en-US" sz="1200" dirty="0" err="1"/>
              <a:t>adalah</a:t>
            </a:r>
            <a:r>
              <a:rPr lang="en-US" sz="1200" dirty="0"/>
              <a:t> Bahasa informal. </a:t>
            </a:r>
            <a:r>
              <a:rPr lang="en-US" sz="1200" dirty="0" err="1"/>
              <a:t>Penyebab</a:t>
            </a:r>
            <a:r>
              <a:rPr lang="en-US" sz="1200" dirty="0"/>
              <a:t> </a:t>
            </a:r>
            <a:r>
              <a:rPr lang="en-US" sz="1200" dirty="0" err="1"/>
              <a:t>penggunaan</a:t>
            </a:r>
            <a:r>
              <a:rPr lang="en-US" sz="1200" dirty="0"/>
              <a:t> kata-kata </a:t>
            </a:r>
            <a:r>
              <a:rPr lang="en-US" sz="1200" dirty="0" err="1"/>
              <a:t>kasar</a:t>
            </a:r>
            <a:r>
              <a:rPr lang="en-US" sz="1200" dirty="0"/>
              <a:t> yang </a:t>
            </a:r>
            <a:r>
              <a:rPr lang="en-US" sz="1200" dirty="0" err="1"/>
              <a:t>tidak</a:t>
            </a:r>
            <a:r>
              <a:rPr lang="en-US" sz="1200" dirty="0"/>
              <a:t> </a:t>
            </a:r>
            <a:r>
              <a:rPr lang="en-US" sz="1200" dirty="0" err="1"/>
              <a:t>terkendali</a:t>
            </a:r>
            <a:r>
              <a:rPr lang="en-US" sz="1200" dirty="0"/>
              <a:t> di media social </a:t>
            </a:r>
            <a:r>
              <a:rPr lang="en-US" sz="1200" dirty="0" err="1"/>
              <a:t>adalah</a:t>
            </a:r>
            <a:r>
              <a:rPr lang="en-US" sz="1200" dirty="0"/>
              <a:t> </a:t>
            </a:r>
            <a:r>
              <a:rPr lang="en-US" sz="1200" dirty="0" err="1"/>
              <a:t>tidak</a:t>
            </a:r>
            <a:r>
              <a:rPr lang="en-US" sz="1200" dirty="0"/>
              <a:t> </a:t>
            </a:r>
            <a:r>
              <a:rPr lang="en-US" sz="1200" dirty="0" err="1"/>
              <a:t>adanya</a:t>
            </a:r>
            <a:r>
              <a:rPr lang="en-US" sz="1200" dirty="0"/>
              <a:t> </a:t>
            </a:r>
            <a:r>
              <a:rPr lang="en-US" sz="1200" dirty="0" err="1"/>
              <a:t>alat</a:t>
            </a:r>
            <a:r>
              <a:rPr lang="en-US" sz="1200" dirty="0"/>
              <a:t> yang </a:t>
            </a:r>
            <a:r>
              <a:rPr lang="en-US" sz="1200" dirty="0" err="1"/>
              <a:t>efektif</a:t>
            </a:r>
            <a:r>
              <a:rPr lang="en-US" sz="1200" dirty="0"/>
              <a:t> untuk </a:t>
            </a:r>
            <a:r>
              <a:rPr lang="en-US" sz="1200" dirty="0" err="1"/>
              <a:t>menyaring</a:t>
            </a:r>
            <a:r>
              <a:rPr lang="en-US" sz="1200" dirty="0"/>
              <a:t> kata-kata </a:t>
            </a:r>
            <a:r>
              <a:rPr lang="en-US" sz="1200" dirty="0" err="1"/>
              <a:t>kasar</a:t>
            </a:r>
            <a:r>
              <a:rPr lang="en-US" sz="1200" dirty="0"/>
              <a:t> di media social, </a:t>
            </a:r>
            <a:r>
              <a:rPr lang="en-US" sz="1200" dirty="0" err="1"/>
              <a:t>kurangnya</a:t>
            </a:r>
            <a:r>
              <a:rPr lang="en-US" sz="1200" dirty="0"/>
              <a:t> </a:t>
            </a:r>
            <a:r>
              <a:rPr lang="en-US" sz="1200" dirty="0" err="1"/>
              <a:t>empati</a:t>
            </a:r>
            <a:r>
              <a:rPr lang="en-US" sz="1200" dirty="0"/>
              <a:t> di </a:t>
            </a:r>
            <a:r>
              <a:rPr lang="en-US" sz="1200" dirty="0" err="1"/>
              <a:t>antara</a:t>
            </a:r>
            <a:r>
              <a:rPr lang="en-US" sz="1200" dirty="0"/>
              <a:t> </a:t>
            </a:r>
            <a:r>
              <a:rPr lang="en-US" sz="1200" dirty="0" err="1"/>
              <a:t>masyarakat</a:t>
            </a:r>
            <a:r>
              <a:rPr lang="en-US" sz="1200" dirty="0"/>
              <a:t>, dan </a:t>
            </a:r>
            <a:r>
              <a:rPr lang="en-US" sz="1200" dirty="0" err="1"/>
              <a:t>kurangnya</a:t>
            </a:r>
            <a:r>
              <a:rPr lang="en-US" sz="1200" dirty="0"/>
              <a:t> </a:t>
            </a:r>
            <a:r>
              <a:rPr lang="en-US" sz="1200" dirty="0" err="1"/>
              <a:t>bimbingan</a:t>
            </a:r>
            <a:r>
              <a:rPr lang="en-US" sz="1200" dirty="0"/>
              <a:t> </a:t>
            </a:r>
            <a:r>
              <a:rPr lang="en-US" sz="1200" dirty="0" err="1"/>
              <a:t>orangtua</a:t>
            </a:r>
            <a:r>
              <a:rPr lang="en-US" sz="1200" dirty="0"/>
              <a:t>. </a:t>
            </a:r>
          </a:p>
          <a:p>
            <a:pPr marL="0" lvl="0" indent="0" rtl="0">
              <a:spcBef>
                <a:spcPts val="0"/>
              </a:spcBef>
              <a:spcAft>
                <a:spcPts val="0"/>
              </a:spcAft>
              <a:buNone/>
            </a:pPr>
            <a:endParaRPr lang="en-US" sz="1200" dirty="0"/>
          </a:p>
          <a:p>
            <a:pPr marL="0" lvl="0" indent="0" rtl="0">
              <a:spcBef>
                <a:spcPts val="0"/>
              </a:spcBef>
              <a:spcAft>
                <a:spcPts val="0"/>
              </a:spcAft>
              <a:buNone/>
            </a:pPr>
            <a:r>
              <a:rPr lang="en-US" sz="1200" dirty="0"/>
              <a:t>Kata-kata yang </a:t>
            </a:r>
            <a:r>
              <a:rPr lang="en-US" sz="1200" dirty="0" err="1"/>
              <a:t>sering</a:t>
            </a:r>
            <a:r>
              <a:rPr lang="en-US" sz="1200" dirty="0"/>
              <a:t> </a:t>
            </a:r>
            <a:r>
              <a:rPr lang="en-US" sz="1200" dirty="0" err="1"/>
              <a:t>digunakan</a:t>
            </a:r>
            <a:r>
              <a:rPr lang="en-US" sz="1200" dirty="0"/>
              <a:t> oleh orang Indonesia </a:t>
            </a:r>
            <a:r>
              <a:rPr lang="en-US" sz="1200" dirty="0" err="1"/>
              <a:t>adalah</a:t>
            </a:r>
            <a:r>
              <a:rPr lang="en-US" sz="1200" dirty="0"/>
              <a:t> : kata-kata yang </a:t>
            </a:r>
            <a:r>
              <a:rPr lang="en-US" sz="1200" dirty="0" err="1"/>
              <a:t>menunjukkan</a:t>
            </a:r>
            <a:r>
              <a:rPr lang="en-US" sz="1200" dirty="0"/>
              <a:t> </a:t>
            </a:r>
            <a:r>
              <a:rPr lang="en-US" sz="1200" dirty="0" err="1"/>
              <a:t>perasaan</a:t>
            </a:r>
            <a:r>
              <a:rPr lang="en-US" sz="1200" dirty="0"/>
              <a:t>, </a:t>
            </a:r>
            <a:r>
              <a:rPr lang="en-US" sz="1200" dirty="0" err="1"/>
              <a:t>perulangan</a:t>
            </a:r>
            <a:r>
              <a:rPr lang="en-US" sz="1200" dirty="0"/>
              <a:t>, </a:t>
            </a:r>
            <a:r>
              <a:rPr lang="en-US" sz="1200" dirty="0" err="1"/>
              <a:t>karakter</a:t>
            </a:r>
            <a:r>
              <a:rPr lang="en-US" sz="1200" dirty="0"/>
              <a:t> untuk </a:t>
            </a:r>
            <a:r>
              <a:rPr lang="en-US" sz="1200" dirty="0" err="1"/>
              <a:t>menegaskan</a:t>
            </a:r>
            <a:r>
              <a:rPr lang="en-US" sz="1200" dirty="0"/>
              <a:t> </a:t>
            </a:r>
            <a:r>
              <a:rPr lang="en-US" sz="1200" dirty="0" err="1"/>
              <a:t>makna</a:t>
            </a:r>
            <a:r>
              <a:rPr lang="en-US" sz="1200" dirty="0"/>
              <a:t>, </a:t>
            </a:r>
            <a:r>
              <a:rPr lang="en-US" sz="1200" dirty="0" err="1"/>
              <a:t>penggunaan</a:t>
            </a:r>
            <a:r>
              <a:rPr lang="en-US" sz="1200" dirty="0"/>
              <a:t> Bahasa </a:t>
            </a:r>
            <a:r>
              <a:rPr lang="en-US" sz="1200" dirty="0" err="1"/>
              <a:t>gaul</a:t>
            </a:r>
            <a:r>
              <a:rPr lang="en-US" sz="1200" dirty="0"/>
              <a:t>, dan </a:t>
            </a:r>
            <a:r>
              <a:rPr lang="en-US" sz="1200" dirty="0" err="1"/>
              <a:t>mengubah</a:t>
            </a:r>
            <a:r>
              <a:rPr lang="en-US" sz="1200" dirty="0"/>
              <a:t> vocal </a:t>
            </a:r>
            <a:r>
              <a:rPr lang="en-US" sz="1200" dirty="0" err="1"/>
              <a:t>menjadi</a:t>
            </a:r>
            <a:r>
              <a:rPr lang="en-US" sz="1200" dirty="0"/>
              <a:t> </a:t>
            </a:r>
            <a:r>
              <a:rPr lang="en-US" sz="1200" dirty="0" err="1"/>
              <a:t>angka</a:t>
            </a:r>
            <a:r>
              <a:rPr lang="en-US" sz="1200" dirty="0"/>
              <a:t>.</a:t>
            </a:r>
          </a:p>
          <a:p>
            <a:pPr marL="0" lvl="0" indent="0" algn="r" rtl="0">
              <a:spcBef>
                <a:spcPts val="0"/>
              </a:spcBef>
              <a:spcAft>
                <a:spcPts val="0"/>
              </a:spcAft>
              <a:buNone/>
            </a:pPr>
            <a:endParaRPr lang="en" sz="1200" dirty="0"/>
          </a:p>
          <a:p>
            <a:pPr marL="0" lvl="0" indent="0" algn="r" rtl="0">
              <a:spcBef>
                <a:spcPts val="0"/>
              </a:spcBef>
              <a:spcAft>
                <a:spcPts val="0"/>
              </a:spcAft>
              <a:buNone/>
            </a:pPr>
            <a:endParaRPr lang="en" sz="1200" dirty="0"/>
          </a:p>
        </p:txBody>
      </p:sp>
      <p:sp>
        <p:nvSpPr>
          <p:cNvPr id="557" name="Google Shape;557;p39"/>
          <p:cNvSpPr/>
          <p:nvPr/>
        </p:nvSpPr>
        <p:spPr>
          <a:xfrm>
            <a:off x="2679797" y="7314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2286508" y="3095891"/>
            <a:ext cx="82545" cy="790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rot="-1685758">
            <a:off x="2293761" y="80776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39"/>
          <p:cNvGrpSpPr/>
          <p:nvPr/>
        </p:nvGrpSpPr>
        <p:grpSpPr>
          <a:xfrm>
            <a:off x="371203" y="1036814"/>
            <a:ext cx="2293454" cy="2735433"/>
            <a:chOff x="299357" y="956975"/>
            <a:chExt cx="3107245" cy="3299166"/>
          </a:xfrm>
        </p:grpSpPr>
        <p:grpSp>
          <p:nvGrpSpPr>
            <p:cNvPr id="561" name="Google Shape;561;p39"/>
            <p:cNvGrpSpPr/>
            <p:nvPr/>
          </p:nvGrpSpPr>
          <p:grpSpPr>
            <a:xfrm>
              <a:off x="2494950" y="1297100"/>
              <a:ext cx="65475" cy="397950"/>
              <a:chOff x="2551425" y="1409425"/>
              <a:chExt cx="65475" cy="397950"/>
            </a:xfrm>
          </p:grpSpPr>
          <p:sp>
            <p:nvSpPr>
              <p:cNvPr id="562" name="Google Shape;562;p39"/>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39"/>
            <p:cNvGrpSpPr/>
            <p:nvPr/>
          </p:nvGrpSpPr>
          <p:grpSpPr>
            <a:xfrm>
              <a:off x="901100" y="956975"/>
              <a:ext cx="472550" cy="202200"/>
              <a:chOff x="1441900" y="2926313"/>
              <a:chExt cx="472550" cy="202200"/>
            </a:xfrm>
          </p:grpSpPr>
          <p:sp>
            <p:nvSpPr>
              <p:cNvPr id="573" name="Google Shape;573;p39"/>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39"/>
            <p:cNvGrpSpPr/>
            <p:nvPr/>
          </p:nvGrpSpPr>
          <p:grpSpPr>
            <a:xfrm>
              <a:off x="1280200" y="1078550"/>
              <a:ext cx="1043050" cy="1488400"/>
              <a:chOff x="910475" y="761863"/>
              <a:chExt cx="1043050" cy="1488400"/>
            </a:xfrm>
          </p:grpSpPr>
          <p:sp>
            <p:nvSpPr>
              <p:cNvPr id="579" name="Google Shape;579;p39"/>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1051650" y="1990163"/>
                <a:ext cx="393275" cy="0"/>
              </a:xfrm>
              <a:custGeom>
                <a:avLst/>
                <a:gdLst/>
                <a:ahLst/>
                <a:cxnLst/>
                <a:rect l="l" t="t" r="r" b="b"/>
                <a:pathLst>
                  <a:path w="15731" fill="none" extrusionOk="0">
                    <a:moveTo>
                      <a:pt x="1" y="0"/>
                    </a:moveTo>
                    <a:lnTo>
                      <a:pt x="15731"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39"/>
            <p:cNvGrpSpPr/>
            <p:nvPr/>
          </p:nvGrpSpPr>
          <p:grpSpPr>
            <a:xfrm>
              <a:off x="1941575" y="2024713"/>
              <a:ext cx="875600" cy="1088925"/>
              <a:chOff x="5962175" y="478150"/>
              <a:chExt cx="875600" cy="1088925"/>
            </a:xfrm>
          </p:grpSpPr>
          <p:sp>
            <p:nvSpPr>
              <p:cNvPr id="591" name="Google Shape;591;p39"/>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39"/>
            <p:cNvGrpSpPr/>
            <p:nvPr/>
          </p:nvGrpSpPr>
          <p:grpSpPr>
            <a:xfrm>
              <a:off x="807106" y="1645871"/>
              <a:ext cx="612965" cy="612965"/>
              <a:chOff x="5208200" y="980975"/>
              <a:chExt cx="440475" cy="440475"/>
            </a:xfrm>
          </p:grpSpPr>
          <p:sp>
            <p:nvSpPr>
              <p:cNvPr id="597" name="Google Shape;597;p39"/>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9"/>
            <p:cNvSpPr/>
            <p:nvPr/>
          </p:nvSpPr>
          <p:spPr>
            <a:xfrm>
              <a:off x="1280188" y="31060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1592388" y="2738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2585538" y="10041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rot="-1685758">
              <a:off x="1054253" y="30429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39"/>
            <p:cNvGrpSpPr/>
            <p:nvPr/>
          </p:nvGrpSpPr>
          <p:grpSpPr>
            <a:xfrm>
              <a:off x="299357" y="3264591"/>
              <a:ext cx="953591" cy="334099"/>
              <a:chOff x="2271950" y="2722775"/>
              <a:chExt cx="575875" cy="201775"/>
            </a:xfrm>
          </p:grpSpPr>
          <p:sp>
            <p:nvSpPr>
              <p:cNvPr id="604" name="Google Shape;604;p3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39"/>
            <p:cNvGrpSpPr/>
            <p:nvPr/>
          </p:nvGrpSpPr>
          <p:grpSpPr>
            <a:xfrm>
              <a:off x="2710772" y="1830439"/>
              <a:ext cx="695830" cy="243805"/>
              <a:chOff x="2271950" y="2722775"/>
              <a:chExt cx="575875" cy="201775"/>
            </a:xfrm>
          </p:grpSpPr>
          <p:sp>
            <p:nvSpPr>
              <p:cNvPr id="610" name="Google Shape;610;p3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9"/>
            <p:cNvSpPr/>
            <p:nvPr/>
          </p:nvSpPr>
          <p:spPr>
            <a:xfrm>
              <a:off x="505976" y="24083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3007526" y="1135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3170038" y="279138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rot="7201932">
              <a:off x="2008862" y="31746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2175901" y="39876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rot="7198898">
              <a:off x="1348924" y="3430306"/>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39"/>
          <p:cNvSpPr/>
          <p:nvPr/>
        </p:nvSpPr>
        <p:spPr>
          <a:xfrm rot="-1685758">
            <a:off x="2301902" y="33418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cxnSp>
        <p:nvCxnSpPr>
          <p:cNvPr id="623" name="Google Shape;623;p39"/>
          <p:cNvCxnSpPr/>
          <p:nvPr/>
        </p:nvCxnSpPr>
        <p:spPr>
          <a:xfrm>
            <a:off x="4254306" y="1148705"/>
            <a:ext cx="3829200" cy="0"/>
          </a:xfrm>
          <a:prstGeom prst="straightConnector1">
            <a:avLst/>
          </a:prstGeom>
          <a:noFill/>
          <a:ln w="9525" cap="flat" cmpd="sng">
            <a:solidFill>
              <a:schemeClr val="dk1"/>
            </a:solidFill>
            <a:prstDash val="solid"/>
            <a:round/>
            <a:headEnd type="none" w="med" len="med"/>
            <a:tailEnd type="none" w="med" len="med"/>
          </a:ln>
        </p:spPr>
      </p:cxnSp>
      <p:sp>
        <p:nvSpPr>
          <p:cNvPr id="624" name="Google Shape;624;p3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27" name="Google Shape;627;p3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28" name="Google Shape;628;p3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29" name="Google Shape;629;p39"/>
          <p:cNvGrpSpPr/>
          <p:nvPr/>
        </p:nvGrpSpPr>
        <p:grpSpPr>
          <a:xfrm>
            <a:off x="706038" y="312972"/>
            <a:ext cx="140222" cy="140409"/>
            <a:chOff x="2741000" y="199475"/>
            <a:chExt cx="191953" cy="192210"/>
          </a:xfrm>
        </p:grpSpPr>
        <p:sp>
          <p:nvSpPr>
            <p:cNvPr id="630" name="Google Shape;630;p3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9"/>
          <p:cNvSpPr/>
          <p:nvPr/>
        </p:nvSpPr>
        <p:spPr>
          <a:xfrm>
            <a:off x="1995450" y="3966217"/>
            <a:ext cx="51531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txBox="1">
            <a:spLocks noGrp="1"/>
          </p:cNvSpPr>
          <p:nvPr>
            <p:ph type="subTitle" idx="1"/>
          </p:nvPr>
        </p:nvSpPr>
        <p:spPr>
          <a:xfrm>
            <a:off x="2028050" y="4030748"/>
            <a:ext cx="51531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2.2. POST (upload) – tampilan setelah melakukan upload file dan sudah terhubung ke database</a:t>
            </a:r>
            <a:endParaRPr sz="1400" dirty="0"/>
          </a:p>
        </p:txBody>
      </p:sp>
      <p:sp>
        <p:nvSpPr>
          <p:cNvPr id="1202" name="Google Shape;1202;p4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1203" name="Google Shape;1203;p49"/>
          <p:cNvSpPr/>
          <p:nvPr/>
        </p:nvSpPr>
        <p:spPr>
          <a:xfrm>
            <a:off x="8119788" y="407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49"/>
          <p:cNvGrpSpPr/>
          <p:nvPr/>
        </p:nvGrpSpPr>
        <p:grpSpPr>
          <a:xfrm>
            <a:off x="6636847" y="4126352"/>
            <a:ext cx="695830" cy="243805"/>
            <a:chOff x="2271950" y="2722775"/>
            <a:chExt cx="575875" cy="201775"/>
          </a:xfrm>
        </p:grpSpPr>
        <p:sp>
          <p:nvSpPr>
            <p:cNvPr id="1205" name="Google Shape;1205;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49"/>
          <p:cNvSpPr/>
          <p:nvPr/>
        </p:nvSpPr>
        <p:spPr>
          <a:xfrm rot="-1685758">
            <a:off x="8240328" y="38392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rot="7198898">
            <a:off x="1116987" y="6786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rot="7201932">
            <a:off x="781587" y="15618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7586788" y="7934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1549276" y="190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rot="-1685758">
            <a:off x="2431941" y="8957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1826501" y="40352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49"/>
          <p:cNvGrpSpPr/>
          <p:nvPr/>
        </p:nvGrpSpPr>
        <p:grpSpPr>
          <a:xfrm>
            <a:off x="7476107" y="3173929"/>
            <a:ext cx="953591" cy="334099"/>
            <a:chOff x="2271950" y="2722775"/>
            <a:chExt cx="575875" cy="201775"/>
          </a:xfrm>
        </p:grpSpPr>
        <p:sp>
          <p:nvSpPr>
            <p:cNvPr id="1218" name="Google Shape;1218;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9"/>
          <p:cNvSpPr/>
          <p:nvPr/>
        </p:nvSpPr>
        <p:spPr>
          <a:xfrm>
            <a:off x="8026427" y="22738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9"/>
          <p:cNvSpPr/>
          <p:nvPr/>
        </p:nvSpPr>
        <p:spPr>
          <a:xfrm>
            <a:off x="7952901" y="1053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9"/>
          <p:cNvSpPr/>
          <p:nvPr/>
        </p:nvSpPr>
        <p:spPr>
          <a:xfrm rot="-1685758">
            <a:off x="8049603" y="1971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9"/>
          <p:cNvSpPr/>
          <p:nvPr/>
        </p:nvSpPr>
        <p:spPr>
          <a:xfrm rot="-1685758">
            <a:off x="1437403" y="32002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31" name="Google Shape;1231;p4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32" name="Google Shape;1232;p4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33" name="Google Shape;1233;p49"/>
          <p:cNvGrpSpPr/>
          <p:nvPr/>
        </p:nvGrpSpPr>
        <p:grpSpPr>
          <a:xfrm>
            <a:off x="706038" y="312972"/>
            <a:ext cx="140222" cy="140409"/>
            <a:chOff x="2741000" y="199475"/>
            <a:chExt cx="191953" cy="192210"/>
          </a:xfrm>
        </p:grpSpPr>
        <p:sp>
          <p:nvSpPr>
            <p:cNvPr id="1234" name="Google Shape;1234;p4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1129525" y="40877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7EBDB19-6C9D-D398-C81B-5D82F34D17B2}"/>
              </a:ext>
            </a:extLst>
          </p:cNvPr>
          <p:cNvPicPr>
            <a:picLocks noChangeAspect="1"/>
          </p:cNvPicPr>
          <p:nvPr/>
        </p:nvPicPr>
        <p:blipFill>
          <a:blip r:embed="rId7"/>
          <a:stretch>
            <a:fillRect/>
          </a:stretch>
        </p:blipFill>
        <p:spPr>
          <a:xfrm>
            <a:off x="1884083" y="609253"/>
            <a:ext cx="5903996" cy="3320998"/>
          </a:xfrm>
          <a:prstGeom prst="rect">
            <a:avLst/>
          </a:prstGeom>
        </p:spPr>
      </p:pic>
    </p:spTree>
    <p:extLst>
      <p:ext uri="{BB962C8B-B14F-4D97-AF65-F5344CB8AC3E}">
        <p14:creationId xmlns:p14="http://schemas.microsoft.com/office/powerpoint/2010/main" val="4076662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grpSp>
        <p:nvGrpSpPr>
          <p:cNvPr id="1946" name="Google Shape;1946;p63"/>
          <p:cNvGrpSpPr/>
          <p:nvPr/>
        </p:nvGrpSpPr>
        <p:grpSpPr>
          <a:xfrm>
            <a:off x="7424791" y="2560533"/>
            <a:ext cx="1447577" cy="507202"/>
            <a:chOff x="2271950" y="2722775"/>
            <a:chExt cx="575875" cy="201775"/>
          </a:xfrm>
        </p:grpSpPr>
        <p:sp>
          <p:nvSpPr>
            <p:cNvPr id="1947" name="Google Shape;1947;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2" name="Google Shape;1952;p63"/>
          <p:cNvSpPr txBox="1">
            <a:spLocks noGrp="1"/>
          </p:cNvSpPr>
          <p:nvPr>
            <p:ph type="subTitle" idx="1"/>
          </p:nvPr>
        </p:nvSpPr>
        <p:spPr>
          <a:xfrm>
            <a:off x="1011250" y="2097419"/>
            <a:ext cx="2429100" cy="166223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q"/>
            </a:pPr>
            <a:r>
              <a:rPr lang="en-US" sz="1200" dirty="0"/>
              <a:t>PUT (id): untuk </a:t>
            </a:r>
            <a:r>
              <a:rPr lang="en-US" sz="1200" dirty="0" err="1"/>
              <a:t>mengedit</a:t>
            </a:r>
            <a:r>
              <a:rPr lang="en-US" sz="1200" dirty="0"/>
              <a:t>/ </a:t>
            </a:r>
            <a:r>
              <a:rPr lang="en-US" sz="1200" dirty="0" err="1"/>
              <a:t>mengubah</a:t>
            </a:r>
            <a:r>
              <a:rPr lang="en-US" sz="1200" dirty="0"/>
              <a:t> data </a:t>
            </a:r>
            <a:r>
              <a:rPr lang="en-US" sz="1200" dirty="0" err="1"/>
              <a:t>teks</a:t>
            </a:r>
            <a:r>
              <a:rPr lang="en-US" sz="1200" dirty="0"/>
              <a:t> tweet </a:t>
            </a:r>
            <a:r>
              <a:rPr lang="en-US" sz="1200" dirty="0" err="1"/>
              <a:t>berdasarkan</a:t>
            </a:r>
            <a:r>
              <a:rPr lang="en-US" sz="1200" dirty="0"/>
              <a:t> id</a:t>
            </a:r>
            <a:endParaRPr lang="en" sz="1200" dirty="0"/>
          </a:p>
          <a:p>
            <a:pPr marL="285750" lvl="0" indent="-285750" algn="l" rtl="0">
              <a:spcBef>
                <a:spcPts val="0"/>
              </a:spcBef>
              <a:spcAft>
                <a:spcPts val="0"/>
              </a:spcAft>
              <a:buFont typeface="Wingdings" panose="05000000000000000000" pitchFamily="2" charset="2"/>
              <a:buChar char="q"/>
            </a:pPr>
            <a:r>
              <a:rPr lang="en-US" sz="1200" dirty="0"/>
              <a:t>Data sudah </a:t>
            </a:r>
            <a:r>
              <a:rPr lang="en-US" sz="1200" dirty="0" err="1"/>
              <a:t>terkoneksi</a:t>
            </a:r>
            <a:r>
              <a:rPr lang="en-US" sz="1200" dirty="0"/>
              <a:t> pada database, jadi data yang </a:t>
            </a:r>
            <a:r>
              <a:rPr lang="en-US" sz="1200" dirty="0" err="1"/>
              <a:t>diedit</a:t>
            </a:r>
            <a:r>
              <a:rPr lang="en-US" sz="1200" dirty="0"/>
              <a:t>  </a:t>
            </a:r>
            <a:r>
              <a:rPr lang="en-US" sz="1200" dirty="0" err="1"/>
              <a:t>akan</a:t>
            </a:r>
            <a:r>
              <a:rPr lang="en-US" sz="1200" dirty="0"/>
              <a:t> </a:t>
            </a:r>
            <a:r>
              <a:rPr lang="en-US" sz="1200" dirty="0" err="1"/>
              <a:t>otomatis</a:t>
            </a:r>
            <a:r>
              <a:rPr lang="en-US" sz="1200" dirty="0"/>
              <a:t> </a:t>
            </a:r>
            <a:r>
              <a:rPr lang="en-US" sz="1200" dirty="0" err="1"/>
              <a:t>merubah</a:t>
            </a:r>
            <a:r>
              <a:rPr lang="en-US" sz="1200" dirty="0"/>
              <a:t> data pada database.</a:t>
            </a:r>
            <a:endParaRPr lang="en" sz="1200" dirty="0"/>
          </a:p>
          <a:p>
            <a:pPr marL="0" lvl="0" indent="0" algn="l" rtl="0">
              <a:spcBef>
                <a:spcPts val="0"/>
              </a:spcBef>
              <a:spcAft>
                <a:spcPts val="0"/>
              </a:spcAft>
              <a:buNone/>
            </a:pPr>
            <a:endParaRPr sz="1200" dirty="0"/>
          </a:p>
        </p:txBody>
      </p:sp>
      <p:sp>
        <p:nvSpPr>
          <p:cNvPr id="1953" name="Google Shape;1953;p63"/>
          <p:cNvSpPr txBox="1">
            <a:spLocks noGrp="1"/>
          </p:cNvSpPr>
          <p:nvPr>
            <p:ph type="title"/>
          </p:nvPr>
        </p:nvSpPr>
        <p:spPr>
          <a:xfrm>
            <a:off x="1011250" y="1366290"/>
            <a:ext cx="2264914" cy="6500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3200" dirty="0"/>
              <a:t>P</a:t>
            </a:r>
            <a:r>
              <a:rPr lang="en" sz="3200" dirty="0"/>
              <a:t>ut</a:t>
            </a:r>
            <a:endParaRPr sz="3200" dirty="0"/>
          </a:p>
        </p:txBody>
      </p:sp>
      <p:cxnSp>
        <p:nvCxnSpPr>
          <p:cNvPr id="1954" name="Google Shape;1954;p63"/>
          <p:cNvCxnSpPr/>
          <p:nvPr/>
        </p:nvCxnSpPr>
        <p:spPr>
          <a:xfrm>
            <a:off x="1089764" y="2101935"/>
            <a:ext cx="2186400" cy="0"/>
          </a:xfrm>
          <a:prstGeom prst="straightConnector1">
            <a:avLst/>
          </a:prstGeom>
          <a:noFill/>
          <a:ln w="9525" cap="flat" cmpd="sng">
            <a:solidFill>
              <a:schemeClr val="dk1"/>
            </a:solidFill>
            <a:prstDash val="solid"/>
            <a:round/>
            <a:headEnd type="none" w="med" len="med"/>
            <a:tailEnd type="none" w="med" len="med"/>
          </a:ln>
        </p:spPr>
      </p:cxnSp>
      <p:sp>
        <p:nvSpPr>
          <p:cNvPr id="1956" name="Google Shape;1956;p63"/>
          <p:cNvSpPr/>
          <p:nvPr/>
        </p:nvSpPr>
        <p:spPr>
          <a:xfrm>
            <a:off x="4529036" y="675230"/>
            <a:ext cx="4343332" cy="3896770"/>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1958" name="Google Shape;1958;p63"/>
          <p:cNvSpPr/>
          <p:nvPr/>
        </p:nvSpPr>
        <p:spPr>
          <a:xfrm>
            <a:off x="751776" y="11047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1574076" y="7349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456563" y="84344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rot="-1685758">
            <a:off x="722628" y="7454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2" name="Google Shape;1962;p63"/>
          <p:cNvGrpSpPr/>
          <p:nvPr/>
        </p:nvGrpSpPr>
        <p:grpSpPr>
          <a:xfrm>
            <a:off x="3172244" y="675229"/>
            <a:ext cx="953591" cy="334099"/>
            <a:chOff x="2271950" y="2722775"/>
            <a:chExt cx="575875" cy="201775"/>
          </a:xfrm>
        </p:grpSpPr>
        <p:sp>
          <p:nvSpPr>
            <p:cNvPr id="1963" name="Google Shape;1963;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8" name="Google Shape;1968;p63"/>
          <p:cNvSpPr/>
          <p:nvPr/>
        </p:nvSpPr>
        <p:spPr>
          <a:xfrm>
            <a:off x="4225513" y="3567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1787488" y="397683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rot="7202853">
            <a:off x="787555" y="3862593"/>
            <a:ext cx="450456" cy="448158"/>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3581638" y="12752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rot="-1685758">
            <a:off x="7151203" y="21078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4677375" y="10093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6661124" y="27737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rot="-1685758">
            <a:off x="4236178" y="1781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1444450" y="433826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80" name="Google Shape;1980;p6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81" name="Google Shape;1981;p6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82" name="Google Shape;1982;p63"/>
          <p:cNvGrpSpPr/>
          <p:nvPr/>
        </p:nvGrpSpPr>
        <p:grpSpPr>
          <a:xfrm>
            <a:off x="706038" y="312972"/>
            <a:ext cx="140222" cy="140409"/>
            <a:chOff x="2741000" y="199475"/>
            <a:chExt cx="191953" cy="192210"/>
          </a:xfrm>
        </p:grpSpPr>
        <p:sp>
          <p:nvSpPr>
            <p:cNvPr id="1983" name="Google Shape;1983;p6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2" name="Google Shape;1992;p6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4674951" y="38922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B227CDD-EEB6-2B49-DD35-2641DC5E8422}"/>
              </a:ext>
            </a:extLst>
          </p:cNvPr>
          <p:cNvPicPr>
            <a:picLocks noChangeAspect="1"/>
          </p:cNvPicPr>
          <p:nvPr/>
        </p:nvPicPr>
        <p:blipFill rotWithShape="1">
          <a:blip r:embed="rId7"/>
          <a:srcRect r="51152" b="33457"/>
          <a:stretch/>
        </p:blipFill>
        <p:spPr>
          <a:xfrm>
            <a:off x="4714130" y="866744"/>
            <a:ext cx="4005327" cy="2701094"/>
          </a:xfrm>
          <a:prstGeom prst="rect">
            <a:avLst/>
          </a:prstGeom>
        </p:spPr>
      </p:pic>
    </p:spTree>
    <p:extLst>
      <p:ext uri="{BB962C8B-B14F-4D97-AF65-F5344CB8AC3E}">
        <p14:creationId xmlns:p14="http://schemas.microsoft.com/office/powerpoint/2010/main" val="526854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9"/>
          <p:cNvSpPr/>
          <p:nvPr/>
        </p:nvSpPr>
        <p:spPr>
          <a:xfrm>
            <a:off x="1995450" y="3966217"/>
            <a:ext cx="51531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txBox="1">
            <a:spLocks noGrp="1"/>
          </p:cNvSpPr>
          <p:nvPr>
            <p:ph type="subTitle" idx="1"/>
          </p:nvPr>
        </p:nvSpPr>
        <p:spPr>
          <a:xfrm>
            <a:off x="2028050" y="4030748"/>
            <a:ext cx="51531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3.1. PUT– tampilan sebelum melakukan edit teks dan sudah terhubung ke database</a:t>
            </a:r>
            <a:endParaRPr sz="1400" dirty="0"/>
          </a:p>
        </p:txBody>
      </p:sp>
      <p:sp>
        <p:nvSpPr>
          <p:cNvPr id="1202" name="Google Shape;1202;p4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1203" name="Google Shape;1203;p49"/>
          <p:cNvSpPr/>
          <p:nvPr/>
        </p:nvSpPr>
        <p:spPr>
          <a:xfrm>
            <a:off x="8119788" y="407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49"/>
          <p:cNvGrpSpPr/>
          <p:nvPr/>
        </p:nvGrpSpPr>
        <p:grpSpPr>
          <a:xfrm>
            <a:off x="6636847" y="4126352"/>
            <a:ext cx="695830" cy="243805"/>
            <a:chOff x="2271950" y="2722775"/>
            <a:chExt cx="575875" cy="201775"/>
          </a:xfrm>
        </p:grpSpPr>
        <p:sp>
          <p:nvSpPr>
            <p:cNvPr id="1205" name="Google Shape;1205;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49"/>
          <p:cNvSpPr/>
          <p:nvPr/>
        </p:nvSpPr>
        <p:spPr>
          <a:xfrm rot="-1685758">
            <a:off x="8240328" y="38392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rot="7198898">
            <a:off x="1116987" y="6786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rot="7201932">
            <a:off x="781587" y="15618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7586788" y="7934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1549276" y="190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rot="-1685758">
            <a:off x="2431941" y="8957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1826501" y="40352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49"/>
          <p:cNvGrpSpPr/>
          <p:nvPr/>
        </p:nvGrpSpPr>
        <p:grpSpPr>
          <a:xfrm>
            <a:off x="7476107" y="3173929"/>
            <a:ext cx="953591" cy="334099"/>
            <a:chOff x="2271950" y="2722775"/>
            <a:chExt cx="575875" cy="201775"/>
          </a:xfrm>
        </p:grpSpPr>
        <p:sp>
          <p:nvSpPr>
            <p:cNvPr id="1218" name="Google Shape;1218;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9"/>
          <p:cNvSpPr/>
          <p:nvPr/>
        </p:nvSpPr>
        <p:spPr>
          <a:xfrm>
            <a:off x="8026427" y="22738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9"/>
          <p:cNvSpPr/>
          <p:nvPr/>
        </p:nvSpPr>
        <p:spPr>
          <a:xfrm>
            <a:off x="7952901" y="1053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9"/>
          <p:cNvSpPr/>
          <p:nvPr/>
        </p:nvSpPr>
        <p:spPr>
          <a:xfrm rot="-1685758">
            <a:off x="8049603" y="1971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9"/>
          <p:cNvSpPr/>
          <p:nvPr/>
        </p:nvSpPr>
        <p:spPr>
          <a:xfrm rot="-1685758">
            <a:off x="1437403" y="32002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31" name="Google Shape;1231;p4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32" name="Google Shape;1232;p4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33" name="Google Shape;1233;p49"/>
          <p:cNvGrpSpPr/>
          <p:nvPr/>
        </p:nvGrpSpPr>
        <p:grpSpPr>
          <a:xfrm>
            <a:off x="706038" y="312972"/>
            <a:ext cx="140222" cy="140409"/>
            <a:chOff x="2741000" y="199475"/>
            <a:chExt cx="191953" cy="192210"/>
          </a:xfrm>
        </p:grpSpPr>
        <p:sp>
          <p:nvSpPr>
            <p:cNvPr id="1234" name="Google Shape;1234;p4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1129525" y="40877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D1AEEC23-5A09-E9FB-F919-F90464BFCA30}"/>
              </a:ext>
            </a:extLst>
          </p:cNvPr>
          <p:cNvPicPr>
            <a:picLocks noChangeAspect="1"/>
          </p:cNvPicPr>
          <p:nvPr/>
        </p:nvPicPr>
        <p:blipFill>
          <a:blip r:embed="rId7"/>
          <a:stretch>
            <a:fillRect/>
          </a:stretch>
        </p:blipFill>
        <p:spPr>
          <a:xfrm>
            <a:off x="1906661" y="662149"/>
            <a:ext cx="5609898" cy="3155568"/>
          </a:xfrm>
          <a:prstGeom prst="rect">
            <a:avLst/>
          </a:prstGeom>
        </p:spPr>
      </p:pic>
    </p:spTree>
    <p:extLst>
      <p:ext uri="{BB962C8B-B14F-4D97-AF65-F5344CB8AC3E}">
        <p14:creationId xmlns:p14="http://schemas.microsoft.com/office/powerpoint/2010/main" val="4119085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9"/>
          <p:cNvSpPr/>
          <p:nvPr/>
        </p:nvSpPr>
        <p:spPr>
          <a:xfrm>
            <a:off x="1995450" y="3966217"/>
            <a:ext cx="51531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txBox="1">
            <a:spLocks noGrp="1"/>
          </p:cNvSpPr>
          <p:nvPr>
            <p:ph type="subTitle" idx="1"/>
          </p:nvPr>
        </p:nvSpPr>
        <p:spPr>
          <a:xfrm>
            <a:off x="2028050" y="4030748"/>
            <a:ext cx="51531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3.2. PUT– tampilan saat melakukan edit teks dan sudah terhubung ke database</a:t>
            </a:r>
            <a:endParaRPr sz="1400" dirty="0"/>
          </a:p>
        </p:txBody>
      </p:sp>
      <p:sp>
        <p:nvSpPr>
          <p:cNvPr id="1202" name="Google Shape;1202;p4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1203" name="Google Shape;1203;p49"/>
          <p:cNvSpPr/>
          <p:nvPr/>
        </p:nvSpPr>
        <p:spPr>
          <a:xfrm>
            <a:off x="8119788" y="407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49"/>
          <p:cNvGrpSpPr/>
          <p:nvPr/>
        </p:nvGrpSpPr>
        <p:grpSpPr>
          <a:xfrm>
            <a:off x="6636847" y="4126352"/>
            <a:ext cx="695830" cy="243805"/>
            <a:chOff x="2271950" y="2722775"/>
            <a:chExt cx="575875" cy="201775"/>
          </a:xfrm>
        </p:grpSpPr>
        <p:sp>
          <p:nvSpPr>
            <p:cNvPr id="1205" name="Google Shape;1205;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49"/>
          <p:cNvSpPr/>
          <p:nvPr/>
        </p:nvSpPr>
        <p:spPr>
          <a:xfrm rot="-1685758">
            <a:off x="8240328" y="38392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rot="7198898">
            <a:off x="1116987" y="6786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rot="7201932">
            <a:off x="781587" y="15618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7586788" y="7934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1549276" y="190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rot="-1685758">
            <a:off x="2431941" y="8957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1826501" y="40352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49"/>
          <p:cNvGrpSpPr/>
          <p:nvPr/>
        </p:nvGrpSpPr>
        <p:grpSpPr>
          <a:xfrm>
            <a:off x="7476107" y="3173929"/>
            <a:ext cx="953591" cy="334099"/>
            <a:chOff x="2271950" y="2722775"/>
            <a:chExt cx="575875" cy="201775"/>
          </a:xfrm>
        </p:grpSpPr>
        <p:sp>
          <p:nvSpPr>
            <p:cNvPr id="1218" name="Google Shape;1218;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9"/>
          <p:cNvSpPr/>
          <p:nvPr/>
        </p:nvSpPr>
        <p:spPr>
          <a:xfrm>
            <a:off x="8026427" y="22738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9"/>
          <p:cNvSpPr/>
          <p:nvPr/>
        </p:nvSpPr>
        <p:spPr>
          <a:xfrm>
            <a:off x="7952901" y="1053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9"/>
          <p:cNvSpPr/>
          <p:nvPr/>
        </p:nvSpPr>
        <p:spPr>
          <a:xfrm rot="-1685758">
            <a:off x="8049603" y="1971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9"/>
          <p:cNvSpPr/>
          <p:nvPr/>
        </p:nvSpPr>
        <p:spPr>
          <a:xfrm rot="-1685758">
            <a:off x="1437403" y="32002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31" name="Google Shape;1231;p4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32" name="Google Shape;1232;p4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33" name="Google Shape;1233;p49"/>
          <p:cNvGrpSpPr/>
          <p:nvPr/>
        </p:nvGrpSpPr>
        <p:grpSpPr>
          <a:xfrm>
            <a:off x="706038" y="312972"/>
            <a:ext cx="140222" cy="140409"/>
            <a:chOff x="2741000" y="199475"/>
            <a:chExt cx="191953" cy="192210"/>
          </a:xfrm>
        </p:grpSpPr>
        <p:sp>
          <p:nvSpPr>
            <p:cNvPr id="1234" name="Google Shape;1234;p4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1129525" y="40877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AA7A3C6F-9DD6-B203-4B8F-ACF6DF63BD14}"/>
              </a:ext>
            </a:extLst>
          </p:cNvPr>
          <p:cNvPicPr>
            <a:picLocks noChangeAspect="1"/>
          </p:cNvPicPr>
          <p:nvPr/>
        </p:nvPicPr>
        <p:blipFill>
          <a:blip r:embed="rId7"/>
          <a:stretch>
            <a:fillRect/>
          </a:stretch>
        </p:blipFill>
        <p:spPr>
          <a:xfrm>
            <a:off x="1802239" y="647834"/>
            <a:ext cx="5767582" cy="3244265"/>
          </a:xfrm>
          <a:prstGeom prst="rect">
            <a:avLst/>
          </a:prstGeom>
        </p:spPr>
      </p:pic>
    </p:spTree>
    <p:extLst>
      <p:ext uri="{BB962C8B-B14F-4D97-AF65-F5344CB8AC3E}">
        <p14:creationId xmlns:p14="http://schemas.microsoft.com/office/powerpoint/2010/main" val="4174580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9"/>
          <p:cNvSpPr/>
          <p:nvPr/>
        </p:nvSpPr>
        <p:spPr>
          <a:xfrm>
            <a:off x="1995450" y="3966217"/>
            <a:ext cx="51531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txBox="1">
            <a:spLocks noGrp="1"/>
          </p:cNvSpPr>
          <p:nvPr>
            <p:ph type="subTitle" idx="1"/>
          </p:nvPr>
        </p:nvSpPr>
        <p:spPr>
          <a:xfrm>
            <a:off x="2028050" y="4030748"/>
            <a:ext cx="51531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3.3. PUT– tampilan setelah melakukan edit teks dan sudah terhubung ke database</a:t>
            </a:r>
            <a:endParaRPr sz="1400" dirty="0"/>
          </a:p>
        </p:txBody>
      </p:sp>
      <p:sp>
        <p:nvSpPr>
          <p:cNvPr id="1202" name="Google Shape;1202;p4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1203" name="Google Shape;1203;p49"/>
          <p:cNvSpPr/>
          <p:nvPr/>
        </p:nvSpPr>
        <p:spPr>
          <a:xfrm>
            <a:off x="8119788" y="407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49"/>
          <p:cNvGrpSpPr/>
          <p:nvPr/>
        </p:nvGrpSpPr>
        <p:grpSpPr>
          <a:xfrm>
            <a:off x="6636847" y="4126352"/>
            <a:ext cx="695830" cy="243805"/>
            <a:chOff x="2271950" y="2722775"/>
            <a:chExt cx="575875" cy="201775"/>
          </a:xfrm>
        </p:grpSpPr>
        <p:sp>
          <p:nvSpPr>
            <p:cNvPr id="1205" name="Google Shape;1205;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49"/>
          <p:cNvSpPr/>
          <p:nvPr/>
        </p:nvSpPr>
        <p:spPr>
          <a:xfrm rot="-1685758">
            <a:off x="8240328" y="38392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rot="7198898">
            <a:off x="1116987" y="6786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rot="7201932">
            <a:off x="781587" y="15618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7586788" y="7934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1549276" y="190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rot="-1685758">
            <a:off x="2431941" y="8957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1826501" y="40352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49"/>
          <p:cNvGrpSpPr/>
          <p:nvPr/>
        </p:nvGrpSpPr>
        <p:grpSpPr>
          <a:xfrm>
            <a:off x="7476107" y="3173929"/>
            <a:ext cx="953591" cy="334099"/>
            <a:chOff x="2271950" y="2722775"/>
            <a:chExt cx="575875" cy="201775"/>
          </a:xfrm>
        </p:grpSpPr>
        <p:sp>
          <p:nvSpPr>
            <p:cNvPr id="1218" name="Google Shape;1218;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9"/>
          <p:cNvSpPr/>
          <p:nvPr/>
        </p:nvSpPr>
        <p:spPr>
          <a:xfrm>
            <a:off x="8026427" y="22738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9"/>
          <p:cNvSpPr/>
          <p:nvPr/>
        </p:nvSpPr>
        <p:spPr>
          <a:xfrm>
            <a:off x="7952901" y="1053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9"/>
          <p:cNvSpPr/>
          <p:nvPr/>
        </p:nvSpPr>
        <p:spPr>
          <a:xfrm rot="-1685758">
            <a:off x="8049603" y="1971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9"/>
          <p:cNvSpPr/>
          <p:nvPr/>
        </p:nvSpPr>
        <p:spPr>
          <a:xfrm rot="-1685758">
            <a:off x="1437403" y="32002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31" name="Google Shape;1231;p4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32" name="Google Shape;1232;p4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33" name="Google Shape;1233;p49"/>
          <p:cNvGrpSpPr/>
          <p:nvPr/>
        </p:nvGrpSpPr>
        <p:grpSpPr>
          <a:xfrm>
            <a:off x="706038" y="312972"/>
            <a:ext cx="140222" cy="140409"/>
            <a:chOff x="2741000" y="199475"/>
            <a:chExt cx="191953" cy="192210"/>
          </a:xfrm>
        </p:grpSpPr>
        <p:sp>
          <p:nvSpPr>
            <p:cNvPr id="1234" name="Google Shape;1234;p4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1129525" y="40877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6A8F208-EA15-6684-B3AA-2C5581D6348C}"/>
              </a:ext>
            </a:extLst>
          </p:cNvPr>
          <p:cNvPicPr>
            <a:picLocks noChangeAspect="1"/>
          </p:cNvPicPr>
          <p:nvPr/>
        </p:nvPicPr>
        <p:blipFill>
          <a:blip r:embed="rId7"/>
          <a:stretch>
            <a:fillRect/>
          </a:stretch>
        </p:blipFill>
        <p:spPr>
          <a:xfrm>
            <a:off x="1899455" y="719698"/>
            <a:ext cx="5432902" cy="3056008"/>
          </a:xfrm>
          <a:prstGeom prst="rect">
            <a:avLst/>
          </a:prstGeom>
        </p:spPr>
      </p:pic>
    </p:spTree>
    <p:extLst>
      <p:ext uri="{BB962C8B-B14F-4D97-AF65-F5344CB8AC3E}">
        <p14:creationId xmlns:p14="http://schemas.microsoft.com/office/powerpoint/2010/main" val="10777667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grpSp>
        <p:nvGrpSpPr>
          <p:cNvPr id="1946" name="Google Shape;1946;p63"/>
          <p:cNvGrpSpPr/>
          <p:nvPr/>
        </p:nvGrpSpPr>
        <p:grpSpPr>
          <a:xfrm>
            <a:off x="7424791" y="2560533"/>
            <a:ext cx="1447577" cy="507202"/>
            <a:chOff x="2271950" y="2722775"/>
            <a:chExt cx="575875" cy="201775"/>
          </a:xfrm>
        </p:grpSpPr>
        <p:sp>
          <p:nvSpPr>
            <p:cNvPr id="1947" name="Google Shape;1947;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2" name="Google Shape;1952;p63"/>
          <p:cNvSpPr txBox="1">
            <a:spLocks noGrp="1"/>
          </p:cNvSpPr>
          <p:nvPr>
            <p:ph type="subTitle" idx="1"/>
          </p:nvPr>
        </p:nvSpPr>
        <p:spPr>
          <a:xfrm>
            <a:off x="1011250" y="2097419"/>
            <a:ext cx="2429100" cy="166223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q"/>
            </a:pPr>
            <a:r>
              <a:rPr lang="en-US" sz="1200" dirty="0"/>
              <a:t>delete (id): untuk </a:t>
            </a:r>
            <a:r>
              <a:rPr lang="en-US" sz="1200" dirty="0" err="1"/>
              <a:t>menghapus</a:t>
            </a:r>
            <a:r>
              <a:rPr lang="en-US" sz="1200" dirty="0"/>
              <a:t> data </a:t>
            </a:r>
            <a:r>
              <a:rPr lang="en-US" sz="1200" dirty="0" err="1"/>
              <a:t>teks</a:t>
            </a:r>
            <a:r>
              <a:rPr lang="en-US" sz="1200" dirty="0"/>
              <a:t> tweet </a:t>
            </a:r>
            <a:r>
              <a:rPr lang="en-US" sz="1200" dirty="0" err="1"/>
              <a:t>berdasarkan</a:t>
            </a:r>
            <a:r>
              <a:rPr lang="en-US" sz="1200" dirty="0"/>
              <a:t> id</a:t>
            </a:r>
            <a:endParaRPr lang="en" sz="1200" dirty="0"/>
          </a:p>
          <a:p>
            <a:pPr marL="285750" lvl="0" indent="-285750" algn="l" rtl="0">
              <a:spcBef>
                <a:spcPts val="0"/>
              </a:spcBef>
              <a:spcAft>
                <a:spcPts val="0"/>
              </a:spcAft>
              <a:buFont typeface="Wingdings" panose="05000000000000000000" pitchFamily="2" charset="2"/>
              <a:buChar char="q"/>
            </a:pPr>
            <a:r>
              <a:rPr lang="en-US" sz="1200" dirty="0"/>
              <a:t>Data sudah </a:t>
            </a:r>
            <a:r>
              <a:rPr lang="en-US" sz="1200" dirty="0" err="1"/>
              <a:t>terkoneksi</a:t>
            </a:r>
            <a:r>
              <a:rPr lang="en-US" sz="1200" dirty="0"/>
              <a:t> pada database, jadi data yang </a:t>
            </a:r>
            <a:r>
              <a:rPr lang="en-US" sz="1200" dirty="0" err="1"/>
              <a:t>dihapus</a:t>
            </a:r>
            <a:r>
              <a:rPr lang="en-US" sz="1200" dirty="0"/>
              <a:t> </a:t>
            </a:r>
            <a:r>
              <a:rPr lang="en-US" sz="1200" dirty="0" err="1"/>
              <a:t>akan</a:t>
            </a:r>
            <a:r>
              <a:rPr lang="en-US" sz="1200" dirty="0"/>
              <a:t> </a:t>
            </a:r>
            <a:r>
              <a:rPr lang="en-US" sz="1200" dirty="0" err="1"/>
              <a:t>otomatis</a:t>
            </a:r>
            <a:r>
              <a:rPr lang="en-US" sz="1200" dirty="0"/>
              <a:t> </a:t>
            </a:r>
            <a:r>
              <a:rPr lang="en-US" sz="1200" dirty="0" err="1"/>
              <a:t>merubah</a:t>
            </a:r>
            <a:r>
              <a:rPr lang="en-US" sz="1200" dirty="0"/>
              <a:t> data pada database.</a:t>
            </a:r>
            <a:endParaRPr lang="en" sz="1200" dirty="0"/>
          </a:p>
          <a:p>
            <a:pPr marL="0" lvl="0" indent="0" algn="l" rtl="0">
              <a:spcBef>
                <a:spcPts val="0"/>
              </a:spcBef>
              <a:spcAft>
                <a:spcPts val="0"/>
              </a:spcAft>
              <a:buNone/>
            </a:pPr>
            <a:endParaRPr sz="1200" dirty="0"/>
          </a:p>
        </p:txBody>
      </p:sp>
      <p:sp>
        <p:nvSpPr>
          <p:cNvPr id="1953" name="Google Shape;1953;p63"/>
          <p:cNvSpPr txBox="1">
            <a:spLocks noGrp="1"/>
          </p:cNvSpPr>
          <p:nvPr>
            <p:ph type="title"/>
          </p:nvPr>
        </p:nvSpPr>
        <p:spPr>
          <a:xfrm>
            <a:off x="1011250" y="1366290"/>
            <a:ext cx="2264914" cy="6500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delete</a:t>
            </a:r>
            <a:endParaRPr sz="3200" dirty="0"/>
          </a:p>
        </p:txBody>
      </p:sp>
      <p:cxnSp>
        <p:nvCxnSpPr>
          <p:cNvPr id="1954" name="Google Shape;1954;p63"/>
          <p:cNvCxnSpPr/>
          <p:nvPr/>
        </p:nvCxnSpPr>
        <p:spPr>
          <a:xfrm>
            <a:off x="1089764" y="2101935"/>
            <a:ext cx="2186400" cy="0"/>
          </a:xfrm>
          <a:prstGeom prst="straightConnector1">
            <a:avLst/>
          </a:prstGeom>
          <a:noFill/>
          <a:ln w="9525" cap="flat" cmpd="sng">
            <a:solidFill>
              <a:schemeClr val="dk1"/>
            </a:solidFill>
            <a:prstDash val="solid"/>
            <a:round/>
            <a:headEnd type="none" w="med" len="med"/>
            <a:tailEnd type="none" w="med" len="med"/>
          </a:ln>
        </p:spPr>
      </p:cxnSp>
      <p:sp>
        <p:nvSpPr>
          <p:cNvPr id="1956" name="Google Shape;1956;p63"/>
          <p:cNvSpPr/>
          <p:nvPr/>
        </p:nvSpPr>
        <p:spPr>
          <a:xfrm>
            <a:off x="4529036" y="675230"/>
            <a:ext cx="4343332" cy="3896770"/>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1958" name="Google Shape;1958;p63"/>
          <p:cNvSpPr/>
          <p:nvPr/>
        </p:nvSpPr>
        <p:spPr>
          <a:xfrm>
            <a:off x="751776" y="11047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1574076" y="7349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456563" y="84344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rot="-1685758">
            <a:off x="722628" y="7454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2" name="Google Shape;1962;p63"/>
          <p:cNvGrpSpPr/>
          <p:nvPr/>
        </p:nvGrpSpPr>
        <p:grpSpPr>
          <a:xfrm>
            <a:off x="3172244" y="675229"/>
            <a:ext cx="953591" cy="334099"/>
            <a:chOff x="2271950" y="2722775"/>
            <a:chExt cx="575875" cy="201775"/>
          </a:xfrm>
        </p:grpSpPr>
        <p:sp>
          <p:nvSpPr>
            <p:cNvPr id="1963" name="Google Shape;1963;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8" name="Google Shape;1968;p63"/>
          <p:cNvSpPr/>
          <p:nvPr/>
        </p:nvSpPr>
        <p:spPr>
          <a:xfrm>
            <a:off x="4225513" y="3567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1787488" y="397683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rot="7202853">
            <a:off x="787555" y="3862593"/>
            <a:ext cx="450456" cy="448158"/>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3581638" y="12752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rot="-1685758">
            <a:off x="7151203" y="21078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4677375" y="10093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6661124" y="27737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rot="-1685758">
            <a:off x="4236178" y="1781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1444450" y="433826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80" name="Google Shape;1980;p6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81" name="Google Shape;1981;p6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82" name="Google Shape;1982;p63"/>
          <p:cNvGrpSpPr/>
          <p:nvPr/>
        </p:nvGrpSpPr>
        <p:grpSpPr>
          <a:xfrm>
            <a:off x="706038" y="312972"/>
            <a:ext cx="140222" cy="140409"/>
            <a:chOff x="2741000" y="199475"/>
            <a:chExt cx="191953" cy="192210"/>
          </a:xfrm>
        </p:grpSpPr>
        <p:sp>
          <p:nvSpPr>
            <p:cNvPr id="1983" name="Google Shape;1983;p6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2" name="Google Shape;1992;p6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4674951" y="38922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B227CDD-EEB6-2B49-DD35-2641DC5E8422}"/>
              </a:ext>
            </a:extLst>
          </p:cNvPr>
          <p:cNvPicPr>
            <a:picLocks noChangeAspect="1"/>
          </p:cNvPicPr>
          <p:nvPr/>
        </p:nvPicPr>
        <p:blipFill rotWithShape="1">
          <a:blip r:embed="rId7"/>
          <a:srcRect t="62098" r="51152" b="8196"/>
          <a:stretch/>
        </p:blipFill>
        <p:spPr>
          <a:xfrm>
            <a:off x="4831997" y="898510"/>
            <a:ext cx="3792960" cy="2583238"/>
          </a:xfrm>
          <a:prstGeom prst="rect">
            <a:avLst/>
          </a:prstGeom>
        </p:spPr>
      </p:pic>
    </p:spTree>
    <p:extLst>
      <p:ext uri="{BB962C8B-B14F-4D97-AF65-F5344CB8AC3E}">
        <p14:creationId xmlns:p14="http://schemas.microsoft.com/office/powerpoint/2010/main" val="5967794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9"/>
          <p:cNvSpPr/>
          <p:nvPr/>
        </p:nvSpPr>
        <p:spPr>
          <a:xfrm>
            <a:off x="1995450" y="3966217"/>
            <a:ext cx="51531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txBox="1">
            <a:spLocks noGrp="1"/>
          </p:cNvSpPr>
          <p:nvPr>
            <p:ph type="subTitle" idx="1"/>
          </p:nvPr>
        </p:nvSpPr>
        <p:spPr>
          <a:xfrm>
            <a:off x="2028050" y="4030748"/>
            <a:ext cx="51531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4.1. DELETE– tampilan sebelum menghapus teks dan sudah terhubung ke database</a:t>
            </a:r>
            <a:endParaRPr sz="1400" dirty="0"/>
          </a:p>
        </p:txBody>
      </p:sp>
      <p:sp>
        <p:nvSpPr>
          <p:cNvPr id="1202" name="Google Shape;1202;p4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1203" name="Google Shape;1203;p49"/>
          <p:cNvSpPr/>
          <p:nvPr/>
        </p:nvSpPr>
        <p:spPr>
          <a:xfrm>
            <a:off x="8119788" y="407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49"/>
          <p:cNvGrpSpPr/>
          <p:nvPr/>
        </p:nvGrpSpPr>
        <p:grpSpPr>
          <a:xfrm>
            <a:off x="6636847" y="4126352"/>
            <a:ext cx="695830" cy="243805"/>
            <a:chOff x="2271950" y="2722775"/>
            <a:chExt cx="575875" cy="201775"/>
          </a:xfrm>
        </p:grpSpPr>
        <p:sp>
          <p:nvSpPr>
            <p:cNvPr id="1205" name="Google Shape;1205;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49"/>
          <p:cNvSpPr/>
          <p:nvPr/>
        </p:nvSpPr>
        <p:spPr>
          <a:xfrm rot="-1685758">
            <a:off x="8240328" y="38392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rot="7198898">
            <a:off x="1116987" y="6786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rot="7201932">
            <a:off x="781587" y="15618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7586788" y="7934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1549276" y="190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rot="-1685758">
            <a:off x="2431941" y="8957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1826501" y="40352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49"/>
          <p:cNvGrpSpPr/>
          <p:nvPr/>
        </p:nvGrpSpPr>
        <p:grpSpPr>
          <a:xfrm>
            <a:off x="7476107" y="3173929"/>
            <a:ext cx="953591" cy="334099"/>
            <a:chOff x="2271950" y="2722775"/>
            <a:chExt cx="575875" cy="201775"/>
          </a:xfrm>
        </p:grpSpPr>
        <p:sp>
          <p:nvSpPr>
            <p:cNvPr id="1218" name="Google Shape;1218;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9"/>
          <p:cNvSpPr/>
          <p:nvPr/>
        </p:nvSpPr>
        <p:spPr>
          <a:xfrm>
            <a:off x="8026427" y="22738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9"/>
          <p:cNvSpPr/>
          <p:nvPr/>
        </p:nvSpPr>
        <p:spPr>
          <a:xfrm>
            <a:off x="7952901" y="1053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9"/>
          <p:cNvSpPr/>
          <p:nvPr/>
        </p:nvSpPr>
        <p:spPr>
          <a:xfrm rot="-1685758">
            <a:off x="8049603" y="1971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9"/>
          <p:cNvSpPr/>
          <p:nvPr/>
        </p:nvSpPr>
        <p:spPr>
          <a:xfrm rot="-1685758">
            <a:off x="1437403" y="32002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31" name="Google Shape;1231;p4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32" name="Google Shape;1232;p4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33" name="Google Shape;1233;p49"/>
          <p:cNvGrpSpPr/>
          <p:nvPr/>
        </p:nvGrpSpPr>
        <p:grpSpPr>
          <a:xfrm>
            <a:off x="706038" y="312972"/>
            <a:ext cx="140222" cy="140409"/>
            <a:chOff x="2741000" y="199475"/>
            <a:chExt cx="191953" cy="192210"/>
          </a:xfrm>
        </p:grpSpPr>
        <p:sp>
          <p:nvSpPr>
            <p:cNvPr id="1234" name="Google Shape;1234;p4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1129525" y="40877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7D1D3288-EC0D-BE14-DC6C-53830D8727CE}"/>
              </a:ext>
            </a:extLst>
          </p:cNvPr>
          <p:cNvPicPr>
            <a:picLocks noChangeAspect="1"/>
          </p:cNvPicPr>
          <p:nvPr/>
        </p:nvPicPr>
        <p:blipFill>
          <a:blip r:embed="rId7"/>
          <a:stretch>
            <a:fillRect/>
          </a:stretch>
        </p:blipFill>
        <p:spPr>
          <a:xfrm>
            <a:off x="1866823" y="745198"/>
            <a:ext cx="5524854" cy="3107731"/>
          </a:xfrm>
          <a:prstGeom prst="rect">
            <a:avLst/>
          </a:prstGeom>
        </p:spPr>
      </p:pic>
    </p:spTree>
    <p:extLst>
      <p:ext uri="{BB962C8B-B14F-4D97-AF65-F5344CB8AC3E}">
        <p14:creationId xmlns:p14="http://schemas.microsoft.com/office/powerpoint/2010/main" val="1644117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9"/>
          <p:cNvSpPr/>
          <p:nvPr/>
        </p:nvSpPr>
        <p:spPr>
          <a:xfrm>
            <a:off x="1995450" y="3966217"/>
            <a:ext cx="51531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txBox="1">
            <a:spLocks noGrp="1"/>
          </p:cNvSpPr>
          <p:nvPr>
            <p:ph type="subTitle" idx="1"/>
          </p:nvPr>
        </p:nvSpPr>
        <p:spPr>
          <a:xfrm>
            <a:off x="2028050" y="4030748"/>
            <a:ext cx="51531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4.2. DELETE– tampilan proses menghapus teks dan sudah terhubung ke database</a:t>
            </a:r>
            <a:endParaRPr sz="1400" dirty="0"/>
          </a:p>
        </p:txBody>
      </p:sp>
      <p:sp>
        <p:nvSpPr>
          <p:cNvPr id="1202" name="Google Shape;1202;p4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1203" name="Google Shape;1203;p49"/>
          <p:cNvSpPr/>
          <p:nvPr/>
        </p:nvSpPr>
        <p:spPr>
          <a:xfrm>
            <a:off x="8119788" y="407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49"/>
          <p:cNvGrpSpPr/>
          <p:nvPr/>
        </p:nvGrpSpPr>
        <p:grpSpPr>
          <a:xfrm>
            <a:off x="6636847" y="4126352"/>
            <a:ext cx="695830" cy="243805"/>
            <a:chOff x="2271950" y="2722775"/>
            <a:chExt cx="575875" cy="201775"/>
          </a:xfrm>
        </p:grpSpPr>
        <p:sp>
          <p:nvSpPr>
            <p:cNvPr id="1205" name="Google Shape;1205;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49"/>
          <p:cNvSpPr/>
          <p:nvPr/>
        </p:nvSpPr>
        <p:spPr>
          <a:xfrm rot="-1685758">
            <a:off x="8240328" y="38392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rot="7198898">
            <a:off x="1116987" y="6786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rot="7201932">
            <a:off x="781587" y="15618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7586788" y="7934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1549276" y="190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rot="-1685758">
            <a:off x="2431941" y="8957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1826501" y="40352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49"/>
          <p:cNvGrpSpPr/>
          <p:nvPr/>
        </p:nvGrpSpPr>
        <p:grpSpPr>
          <a:xfrm>
            <a:off x="7476107" y="3173929"/>
            <a:ext cx="953591" cy="334099"/>
            <a:chOff x="2271950" y="2722775"/>
            <a:chExt cx="575875" cy="201775"/>
          </a:xfrm>
        </p:grpSpPr>
        <p:sp>
          <p:nvSpPr>
            <p:cNvPr id="1218" name="Google Shape;1218;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9"/>
          <p:cNvSpPr/>
          <p:nvPr/>
        </p:nvSpPr>
        <p:spPr>
          <a:xfrm>
            <a:off x="8026427" y="22738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9"/>
          <p:cNvSpPr/>
          <p:nvPr/>
        </p:nvSpPr>
        <p:spPr>
          <a:xfrm>
            <a:off x="7952901" y="1053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9"/>
          <p:cNvSpPr/>
          <p:nvPr/>
        </p:nvSpPr>
        <p:spPr>
          <a:xfrm rot="-1685758">
            <a:off x="8049603" y="1971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9"/>
          <p:cNvSpPr/>
          <p:nvPr/>
        </p:nvSpPr>
        <p:spPr>
          <a:xfrm rot="-1685758">
            <a:off x="1437403" y="32002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31" name="Google Shape;1231;p4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32" name="Google Shape;1232;p4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33" name="Google Shape;1233;p49"/>
          <p:cNvGrpSpPr/>
          <p:nvPr/>
        </p:nvGrpSpPr>
        <p:grpSpPr>
          <a:xfrm>
            <a:off x="706038" y="312972"/>
            <a:ext cx="140222" cy="140409"/>
            <a:chOff x="2741000" y="199475"/>
            <a:chExt cx="191953" cy="192210"/>
          </a:xfrm>
        </p:grpSpPr>
        <p:sp>
          <p:nvSpPr>
            <p:cNvPr id="1234" name="Google Shape;1234;p4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1129525" y="40877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5317F5B-6F1D-C9F6-868C-E5D549E91854}"/>
              </a:ext>
            </a:extLst>
          </p:cNvPr>
          <p:cNvPicPr>
            <a:picLocks noChangeAspect="1"/>
          </p:cNvPicPr>
          <p:nvPr/>
        </p:nvPicPr>
        <p:blipFill>
          <a:blip r:embed="rId7"/>
          <a:stretch>
            <a:fillRect/>
          </a:stretch>
        </p:blipFill>
        <p:spPr>
          <a:xfrm>
            <a:off x="1958866" y="802600"/>
            <a:ext cx="5395201" cy="3034801"/>
          </a:xfrm>
          <a:prstGeom prst="rect">
            <a:avLst/>
          </a:prstGeom>
        </p:spPr>
      </p:pic>
    </p:spTree>
    <p:extLst>
      <p:ext uri="{BB962C8B-B14F-4D97-AF65-F5344CB8AC3E}">
        <p14:creationId xmlns:p14="http://schemas.microsoft.com/office/powerpoint/2010/main" val="29283466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9"/>
          <p:cNvSpPr/>
          <p:nvPr/>
        </p:nvSpPr>
        <p:spPr>
          <a:xfrm>
            <a:off x="1995450" y="3966217"/>
            <a:ext cx="51531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txBox="1">
            <a:spLocks noGrp="1"/>
          </p:cNvSpPr>
          <p:nvPr>
            <p:ph type="subTitle" idx="1"/>
          </p:nvPr>
        </p:nvSpPr>
        <p:spPr>
          <a:xfrm>
            <a:off x="2028050" y="4030748"/>
            <a:ext cx="51531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4.3. DELETE– tampilan setelah menghapus teks dan sudah terhubung ke database</a:t>
            </a:r>
            <a:endParaRPr sz="1400" dirty="0"/>
          </a:p>
        </p:txBody>
      </p:sp>
      <p:sp>
        <p:nvSpPr>
          <p:cNvPr id="1202" name="Google Shape;1202;p4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1203" name="Google Shape;1203;p49"/>
          <p:cNvSpPr/>
          <p:nvPr/>
        </p:nvSpPr>
        <p:spPr>
          <a:xfrm>
            <a:off x="8119788" y="407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49"/>
          <p:cNvGrpSpPr/>
          <p:nvPr/>
        </p:nvGrpSpPr>
        <p:grpSpPr>
          <a:xfrm>
            <a:off x="6636847" y="4126352"/>
            <a:ext cx="695830" cy="243805"/>
            <a:chOff x="2271950" y="2722775"/>
            <a:chExt cx="575875" cy="201775"/>
          </a:xfrm>
        </p:grpSpPr>
        <p:sp>
          <p:nvSpPr>
            <p:cNvPr id="1205" name="Google Shape;1205;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49"/>
          <p:cNvSpPr/>
          <p:nvPr/>
        </p:nvSpPr>
        <p:spPr>
          <a:xfrm rot="-1685758">
            <a:off x="8240328" y="38392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rot="7198898">
            <a:off x="1116987" y="6786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rot="7201932">
            <a:off x="781587" y="15618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7586788" y="7934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1549276" y="190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rot="-1685758">
            <a:off x="2431941" y="8957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1826501" y="40352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49"/>
          <p:cNvGrpSpPr/>
          <p:nvPr/>
        </p:nvGrpSpPr>
        <p:grpSpPr>
          <a:xfrm>
            <a:off x="7476107" y="3173929"/>
            <a:ext cx="953591" cy="334099"/>
            <a:chOff x="2271950" y="2722775"/>
            <a:chExt cx="575875" cy="201775"/>
          </a:xfrm>
        </p:grpSpPr>
        <p:sp>
          <p:nvSpPr>
            <p:cNvPr id="1218" name="Google Shape;1218;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9"/>
          <p:cNvSpPr/>
          <p:nvPr/>
        </p:nvSpPr>
        <p:spPr>
          <a:xfrm>
            <a:off x="8026427" y="22738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9"/>
          <p:cNvSpPr/>
          <p:nvPr/>
        </p:nvSpPr>
        <p:spPr>
          <a:xfrm>
            <a:off x="7952901" y="1053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9"/>
          <p:cNvSpPr/>
          <p:nvPr/>
        </p:nvSpPr>
        <p:spPr>
          <a:xfrm rot="-1685758">
            <a:off x="8049603" y="1971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9"/>
          <p:cNvSpPr/>
          <p:nvPr/>
        </p:nvSpPr>
        <p:spPr>
          <a:xfrm rot="-1685758">
            <a:off x="1437403" y="32002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31" name="Google Shape;1231;p4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32" name="Google Shape;1232;p4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33" name="Google Shape;1233;p49"/>
          <p:cNvGrpSpPr/>
          <p:nvPr/>
        </p:nvGrpSpPr>
        <p:grpSpPr>
          <a:xfrm>
            <a:off x="706038" y="312972"/>
            <a:ext cx="140222" cy="140409"/>
            <a:chOff x="2741000" y="199475"/>
            <a:chExt cx="191953" cy="192210"/>
          </a:xfrm>
        </p:grpSpPr>
        <p:sp>
          <p:nvSpPr>
            <p:cNvPr id="1234" name="Google Shape;1234;p4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1129525" y="40877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31CF330-3991-71EE-2CCB-123C4B6FB754}"/>
              </a:ext>
            </a:extLst>
          </p:cNvPr>
          <p:cNvPicPr>
            <a:picLocks noChangeAspect="1"/>
          </p:cNvPicPr>
          <p:nvPr/>
        </p:nvPicPr>
        <p:blipFill>
          <a:blip r:embed="rId7"/>
          <a:stretch>
            <a:fillRect/>
          </a:stretch>
        </p:blipFill>
        <p:spPr>
          <a:xfrm>
            <a:off x="1836144" y="766486"/>
            <a:ext cx="5399547" cy="3037245"/>
          </a:xfrm>
          <a:prstGeom prst="rect">
            <a:avLst/>
          </a:prstGeom>
        </p:spPr>
      </p:pic>
    </p:spTree>
    <p:extLst>
      <p:ext uri="{BB962C8B-B14F-4D97-AF65-F5344CB8AC3E}">
        <p14:creationId xmlns:p14="http://schemas.microsoft.com/office/powerpoint/2010/main" val="19895463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sp>
        <p:nvSpPr>
          <p:cNvPr id="1820" name="Google Shape;1820;p60"/>
          <p:cNvSpPr/>
          <p:nvPr/>
        </p:nvSpPr>
        <p:spPr>
          <a:xfrm>
            <a:off x="2704650" y="3042945"/>
            <a:ext cx="3734700" cy="3279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0"/>
          <p:cNvSpPr txBox="1">
            <a:spLocks noGrp="1"/>
          </p:cNvSpPr>
          <p:nvPr>
            <p:ph type="title"/>
          </p:nvPr>
        </p:nvSpPr>
        <p:spPr>
          <a:xfrm>
            <a:off x="3441459" y="1656797"/>
            <a:ext cx="2347263" cy="104286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rPr>
              <a:t>thank</a:t>
            </a:r>
            <a:r>
              <a:rPr lang="en" dirty="0"/>
              <a:t> you</a:t>
            </a:r>
            <a:endParaRPr dirty="0"/>
          </a:p>
        </p:txBody>
      </p:sp>
      <p:sp>
        <p:nvSpPr>
          <p:cNvPr id="1822" name="Google Shape;1822;p60"/>
          <p:cNvSpPr txBox="1">
            <a:spLocks noGrp="1"/>
          </p:cNvSpPr>
          <p:nvPr>
            <p:ph type="subTitle" idx="1"/>
          </p:nvPr>
        </p:nvSpPr>
        <p:spPr>
          <a:xfrm>
            <a:off x="2768755" y="3089283"/>
            <a:ext cx="3734700" cy="1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a:t>
            </a:r>
            <a:r>
              <a:rPr lang="en-ID" dirty="0"/>
              <a:t>o</a:t>
            </a:r>
            <a:r>
              <a:rPr lang="en" dirty="0"/>
              <a:t>ld Challenge</a:t>
            </a:r>
            <a:endParaRPr dirty="0"/>
          </a:p>
        </p:txBody>
      </p:sp>
      <p:sp>
        <p:nvSpPr>
          <p:cNvPr id="1829" name="Google Shape;1829;p6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grpSp>
        <p:nvGrpSpPr>
          <p:cNvPr id="1830" name="Google Shape;1830;p60"/>
          <p:cNvGrpSpPr/>
          <p:nvPr/>
        </p:nvGrpSpPr>
        <p:grpSpPr>
          <a:xfrm>
            <a:off x="7511847" y="3115427"/>
            <a:ext cx="695830" cy="243805"/>
            <a:chOff x="2271950" y="2722775"/>
            <a:chExt cx="575875" cy="201775"/>
          </a:xfrm>
        </p:grpSpPr>
        <p:sp>
          <p:nvSpPr>
            <p:cNvPr id="1831" name="Google Shape;1831;p6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60"/>
          <p:cNvSpPr/>
          <p:nvPr/>
        </p:nvSpPr>
        <p:spPr>
          <a:xfrm rot="7198898">
            <a:off x="728922" y="29609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0"/>
          <p:cNvSpPr/>
          <p:nvPr/>
        </p:nvSpPr>
        <p:spPr>
          <a:xfrm rot="7201932">
            <a:off x="1357498" y="3695228"/>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0"/>
          <p:cNvSpPr/>
          <p:nvPr/>
        </p:nvSpPr>
        <p:spPr>
          <a:xfrm>
            <a:off x="7511100" y="8888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0"/>
          <p:cNvSpPr/>
          <p:nvPr/>
        </p:nvSpPr>
        <p:spPr>
          <a:xfrm>
            <a:off x="922451" y="15096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60"/>
          <p:cNvGrpSpPr/>
          <p:nvPr/>
        </p:nvGrpSpPr>
        <p:grpSpPr>
          <a:xfrm>
            <a:off x="7276257" y="3966654"/>
            <a:ext cx="953591" cy="334099"/>
            <a:chOff x="2271950" y="2722775"/>
            <a:chExt cx="575875" cy="201775"/>
          </a:xfrm>
        </p:grpSpPr>
        <p:sp>
          <p:nvSpPr>
            <p:cNvPr id="1841" name="Google Shape;1841;p6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6" name="Google Shape;1846;p60"/>
          <p:cNvSpPr/>
          <p:nvPr/>
        </p:nvSpPr>
        <p:spPr>
          <a:xfrm>
            <a:off x="8045952" y="802051"/>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0"/>
          <p:cNvSpPr/>
          <p:nvPr/>
        </p:nvSpPr>
        <p:spPr>
          <a:xfrm>
            <a:off x="1555873" y="2593615"/>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0"/>
          <p:cNvSpPr/>
          <p:nvPr/>
        </p:nvSpPr>
        <p:spPr>
          <a:xfrm>
            <a:off x="8222801" y="165679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0"/>
          <p:cNvSpPr/>
          <p:nvPr/>
        </p:nvSpPr>
        <p:spPr>
          <a:xfrm rot="-1685758">
            <a:off x="7876578" y="22100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0"/>
          <p:cNvSpPr/>
          <p:nvPr/>
        </p:nvSpPr>
        <p:spPr>
          <a:xfrm>
            <a:off x="8229838" y="37519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0"/>
          <p:cNvSpPr/>
          <p:nvPr/>
        </p:nvSpPr>
        <p:spPr>
          <a:xfrm rot="-1685758">
            <a:off x="712406" y="983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0"/>
          <p:cNvSpPr/>
          <p:nvPr/>
        </p:nvSpPr>
        <p:spPr>
          <a:xfrm>
            <a:off x="1129527" y="105436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0"/>
          <p:cNvSpPr/>
          <p:nvPr/>
        </p:nvSpPr>
        <p:spPr>
          <a:xfrm>
            <a:off x="8273299" y="30133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0"/>
          <p:cNvSpPr/>
          <p:nvPr/>
        </p:nvSpPr>
        <p:spPr>
          <a:xfrm>
            <a:off x="7140813" y="3593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0"/>
          <p:cNvSpPr/>
          <p:nvPr/>
        </p:nvSpPr>
        <p:spPr>
          <a:xfrm>
            <a:off x="7705574" y="13390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0"/>
          <p:cNvSpPr/>
          <p:nvPr/>
        </p:nvSpPr>
        <p:spPr>
          <a:xfrm>
            <a:off x="820074" y="40882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0"/>
          <p:cNvSpPr/>
          <p:nvPr/>
        </p:nvSpPr>
        <p:spPr>
          <a:xfrm>
            <a:off x="846239" y="228976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861" name="Google Shape;1861;p6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862" name="Google Shape;1862;p60">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863" name="Google Shape;1863;p60"/>
          <p:cNvGrpSpPr/>
          <p:nvPr/>
        </p:nvGrpSpPr>
        <p:grpSpPr>
          <a:xfrm>
            <a:off x="706038" y="312972"/>
            <a:ext cx="140222" cy="140409"/>
            <a:chOff x="2741000" y="199475"/>
            <a:chExt cx="191953" cy="192210"/>
          </a:xfrm>
        </p:grpSpPr>
        <p:sp>
          <p:nvSpPr>
            <p:cNvPr id="1864" name="Google Shape;1864;p6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3" name="Google Shape;1873;p60">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0"/>
          <p:cNvSpPr/>
          <p:nvPr/>
        </p:nvSpPr>
        <p:spPr>
          <a:xfrm>
            <a:off x="2393529" y="3436100"/>
            <a:ext cx="46818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14358" y="1460414"/>
            <a:ext cx="1367281" cy="13671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txBox="1">
            <a:spLocks noGrp="1"/>
          </p:cNvSpPr>
          <p:nvPr>
            <p:ph type="title"/>
          </p:nvPr>
        </p:nvSpPr>
        <p:spPr>
          <a:xfrm>
            <a:off x="4252584" y="1418507"/>
            <a:ext cx="4445400" cy="174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a:solidFill>
                  <a:schemeClr val="lt2"/>
                </a:solidFill>
              </a:rPr>
              <a:t>             </a:t>
            </a:r>
          </a:p>
          <a:p>
            <a:pPr marL="0" lvl="0" indent="0" algn="l" rtl="0">
              <a:spcBef>
                <a:spcPts val="0"/>
              </a:spcBef>
              <a:spcAft>
                <a:spcPts val="0"/>
              </a:spcAft>
              <a:buNone/>
            </a:pPr>
            <a:r>
              <a:rPr lang="en-ID" dirty="0">
                <a:solidFill>
                  <a:schemeClr val="lt2"/>
                </a:solidFill>
              </a:rPr>
              <a:t>definition</a:t>
            </a:r>
            <a:endParaRPr lang="en-ID" dirty="0"/>
          </a:p>
        </p:txBody>
      </p:sp>
      <p:sp>
        <p:nvSpPr>
          <p:cNvPr id="647" name="Google Shape;647;p40"/>
          <p:cNvSpPr txBox="1">
            <a:spLocks noGrp="1"/>
          </p:cNvSpPr>
          <p:nvPr>
            <p:ph type="subTitle" idx="1"/>
          </p:nvPr>
        </p:nvSpPr>
        <p:spPr>
          <a:xfrm>
            <a:off x="2431100" y="3530450"/>
            <a:ext cx="45804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M</a:t>
            </a:r>
            <a:r>
              <a:rPr lang="en" dirty="0"/>
              <a:t>endefinisikan masalah</a:t>
            </a:r>
            <a:endParaRPr dirty="0"/>
          </a:p>
        </p:txBody>
      </p:sp>
      <p:sp>
        <p:nvSpPr>
          <p:cNvPr id="648" name="Google Shape;648;p40"/>
          <p:cNvSpPr txBox="1">
            <a:spLocks noGrp="1"/>
          </p:cNvSpPr>
          <p:nvPr>
            <p:ph type="title" idx="2"/>
          </p:nvPr>
        </p:nvSpPr>
        <p:spPr>
          <a:xfrm>
            <a:off x="714300" y="1764027"/>
            <a:ext cx="1367400" cy="7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49" name="Google Shape;649;p40"/>
          <p:cNvSpPr/>
          <p:nvPr/>
        </p:nvSpPr>
        <p:spPr>
          <a:xfrm>
            <a:off x="2268303" y="1239440"/>
            <a:ext cx="3068989" cy="1039479"/>
          </a:xfrm>
          <a:prstGeom prst="rect">
            <a:avLst/>
          </a:prstGeom>
        </p:spPr>
        <p:txBody>
          <a:bodyPr>
            <a:prstTxWarp prst="textPlain">
              <a:avLst/>
            </a:prstTxWarp>
          </a:bodyPr>
          <a:lstStyle/>
          <a:p>
            <a:pPr lvl="0" algn="ctr"/>
            <a:r>
              <a:rPr lang="en-US" b="0" i="0" dirty="0">
                <a:ln w="9525" cap="flat" cmpd="sng">
                  <a:solidFill>
                    <a:schemeClr val="dk1"/>
                  </a:solidFill>
                  <a:prstDash val="solid"/>
                  <a:round/>
                  <a:headEnd type="none" w="sm" len="sm"/>
                  <a:tailEnd type="none" w="sm" len="sm"/>
                </a:ln>
                <a:noFill/>
                <a:latin typeface="Bebas Neue"/>
              </a:rPr>
              <a:t>Problem </a:t>
            </a:r>
            <a:endParaRPr b="0" i="0" dirty="0">
              <a:ln w="9525" cap="flat" cmpd="sng">
                <a:solidFill>
                  <a:schemeClr val="dk1"/>
                </a:solidFill>
                <a:prstDash val="solid"/>
                <a:round/>
                <a:headEnd type="none" w="sm" len="sm"/>
                <a:tailEnd type="none" w="sm" len="sm"/>
              </a:ln>
              <a:noFill/>
              <a:latin typeface="Bebas Neue"/>
            </a:endParaRPr>
          </a:p>
        </p:txBody>
      </p:sp>
      <p:sp>
        <p:nvSpPr>
          <p:cNvPr id="650" name="Google Shape;650;p4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651" name="Google Shape;651;p40"/>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10100" y="22614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30067" y="316681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1567052" y="42553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172564" y="318271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0"/>
          <p:cNvSpPr/>
          <p:nvPr/>
        </p:nvSpPr>
        <p:spPr>
          <a:xfrm rot="7198898">
            <a:off x="7185962" y="11888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rot="7201932">
            <a:off x="771379" y="37615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rot="-1685758">
            <a:off x="1428932" y="38078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32086" y="36930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70" name="Google Shape;670;p4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71" name="Google Shape;671;p40">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0">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sp>
        <p:nvSpPr>
          <p:cNvPr id="2150" name="Google Shape;2150;p67"/>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profile</a:t>
            </a:r>
            <a:endParaRPr dirty="0"/>
          </a:p>
        </p:txBody>
      </p:sp>
      <p:sp>
        <p:nvSpPr>
          <p:cNvPr id="2151" name="Google Shape;2151;p67"/>
          <p:cNvSpPr txBox="1">
            <a:spLocks noGrp="1"/>
          </p:cNvSpPr>
          <p:nvPr>
            <p:ph type="title"/>
          </p:nvPr>
        </p:nvSpPr>
        <p:spPr>
          <a:xfrm>
            <a:off x="5194325" y="3443524"/>
            <a:ext cx="2230500" cy="4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EMAIL</a:t>
            </a:r>
            <a:endParaRPr dirty="0"/>
          </a:p>
        </p:txBody>
      </p:sp>
      <p:sp>
        <p:nvSpPr>
          <p:cNvPr id="2152" name="Google Shape;2152;p67"/>
          <p:cNvSpPr txBox="1">
            <a:spLocks noGrp="1"/>
          </p:cNvSpPr>
          <p:nvPr>
            <p:ph type="subTitle" idx="1"/>
          </p:nvPr>
        </p:nvSpPr>
        <p:spPr>
          <a:xfrm>
            <a:off x="5037325" y="4090330"/>
            <a:ext cx="2387500" cy="30089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D" sz="1200" dirty="0"/>
              <a:t>A</a:t>
            </a:r>
            <a:r>
              <a:rPr lang="en" sz="1200" dirty="0"/>
              <a:t>nnisanuraini44@gamail.com</a:t>
            </a:r>
            <a:endParaRPr sz="1200" dirty="0"/>
          </a:p>
        </p:txBody>
      </p:sp>
      <p:sp>
        <p:nvSpPr>
          <p:cNvPr id="2153" name="Google Shape;2153;p67"/>
          <p:cNvSpPr txBox="1">
            <a:spLocks noGrp="1"/>
          </p:cNvSpPr>
          <p:nvPr>
            <p:ph type="title" idx="2"/>
          </p:nvPr>
        </p:nvSpPr>
        <p:spPr>
          <a:xfrm>
            <a:off x="5194313" y="1158124"/>
            <a:ext cx="2230500" cy="4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D" dirty="0"/>
              <a:t>A</a:t>
            </a:r>
            <a:r>
              <a:rPr lang="en" dirty="0"/>
              <a:t>nnisa nuraini</a:t>
            </a:r>
            <a:endParaRPr dirty="0"/>
          </a:p>
        </p:txBody>
      </p:sp>
      <p:sp>
        <p:nvSpPr>
          <p:cNvPr id="2154" name="Google Shape;2154;p67"/>
          <p:cNvSpPr txBox="1">
            <a:spLocks noGrp="1"/>
          </p:cNvSpPr>
          <p:nvPr>
            <p:ph type="subTitle" idx="3"/>
          </p:nvPr>
        </p:nvSpPr>
        <p:spPr>
          <a:xfrm>
            <a:off x="5194325" y="1804929"/>
            <a:ext cx="2230500" cy="30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0813-9477-4757</a:t>
            </a:r>
            <a:endParaRPr dirty="0"/>
          </a:p>
        </p:txBody>
      </p:sp>
      <p:cxnSp>
        <p:nvCxnSpPr>
          <p:cNvPr id="2155" name="Google Shape;2155;p67"/>
          <p:cNvCxnSpPr/>
          <p:nvPr/>
        </p:nvCxnSpPr>
        <p:spPr>
          <a:xfrm>
            <a:off x="5216375" y="4070949"/>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2156" name="Google Shape;2156;p67"/>
          <p:cNvCxnSpPr/>
          <p:nvPr/>
        </p:nvCxnSpPr>
        <p:spPr>
          <a:xfrm>
            <a:off x="5216363" y="1785549"/>
            <a:ext cx="2186400" cy="0"/>
          </a:xfrm>
          <a:prstGeom prst="straightConnector1">
            <a:avLst/>
          </a:prstGeom>
          <a:noFill/>
          <a:ln w="9525" cap="flat" cmpd="sng">
            <a:solidFill>
              <a:schemeClr val="dk1"/>
            </a:solidFill>
            <a:prstDash val="solid"/>
            <a:round/>
            <a:headEnd type="none" w="med" len="med"/>
            <a:tailEnd type="none" w="med" len="med"/>
          </a:ln>
        </p:spPr>
      </p:cxnSp>
      <p:sp>
        <p:nvSpPr>
          <p:cNvPr id="2157" name="Google Shape;2157;p6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2158" name="Google Shape;2158;p67"/>
          <p:cNvSpPr txBox="1">
            <a:spLocks noGrp="1"/>
          </p:cNvSpPr>
          <p:nvPr>
            <p:ph type="title" idx="5"/>
          </p:nvPr>
        </p:nvSpPr>
        <p:spPr>
          <a:xfrm>
            <a:off x="5194325" y="2300824"/>
            <a:ext cx="2230500" cy="4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Github</a:t>
            </a:r>
            <a:endParaRPr dirty="0"/>
          </a:p>
        </p:txBody>
      </p:sp>
      <p:cxnSp>
        <p:nvCxnSpPr>
          <p:cNvPr id="2160" name="Google Shape;2160;p67"/>
          <p:cNvCxnSpPr/>
          <p:nvPr/>
        </p:nvCxnSpPr>
        <p:spPr>
          <a:xfrm>
            <a:off x="5246675" y="2928249"/>
            <a:ext cx="2186400" cy="0"/>
          </a:xfrm>
          <a:prstGeom prst="straightConnector1">
            <a:avLst/>
          </a:prstGeom>
          <a:noFill/>
          <a:ln w="9525" cap="flat" cmpd="sng">
            <a:solidFill>
              <a:schemeClr val="dk1"/>
            </a:solidFill>
            <a:prstDash val="solid"/>
            <a:round/>
            <a:headEnd type="none" w="med" len="med"/>
            <a:tailEnd type="none" w="med" len="med"/>
          </a:ln>
        </p:spPr>
      </p:cxnSp>
      <p:sp>
        <p:nvSpPr>
          <p:cNvPr id="2161" name="Google Shape;2161;p67"/>
          <p:cNvSpPr/>
          <p:nvPr/>
        </p:nvSpPr>
        <p:spPr>
          <a:xfrm>
            <a:off x="7653675" y="1339820"/>
            <a:ext cx="729401" cy="7293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7653675" y="2482520"/>
            <a:ext cx="729401" cy="7293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7653675" y="3625209"/>
            <a:ext cx="729401" cy="7293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7" name="Google Shape;2167;p67"/>
          <p:cNvGrpSpPr/>
          <p:nvPr/>
        </p:nvGrpSpPr>
        <p:grpSpPr>
          <a:xfrm>
            <a:off x="7891285" y="1510483"/>
            <a:ext cx="272646" cy="387773"/>
            <a:chOff x="4871379" y="2201410"/>
            <a:chExt cx="338775" cy="481825"/>
          </a:xfrm>
        </p:grpSpPr>
        <p:sp>
          <p:nvSpPr>
            <p:cNvPr id="2168" name="Google Shape;2168;p67"/>
            <p:cNvSpPr/>
            <p:nvPr/>
          </p:nvSpPr>
          <p:spPr>
            <a:xfrm>
              <a:off x="4871379" y="2201410"/>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69" name="Google Shape;2169;p67"/>
            <p:cNvSpPr/>
            <p:nvPr/>
          </p:nvSpPr>
          <p:spPr>
            <a:xfrm>
              <a:off x="4871379" y="2286085"/>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0" name="Google Shape;2170;p67"/>
            <p:cNvSpPr/>
            <p:nvPr/>
          </p:nvSpPr>
          <p:spPr>
            <a:xfrm>
              <a:off x="4871379" y="2598510"/>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71" name="Google Shape;2171;p67"/>
          <p:cNvGrpSpPr/>
          <p:nvPr/>
        </p:nvGrpSpPr>
        <p:grpSpPr>
          <a:xfrm>
            <a:off x="7823964" y="3816596"/>
            <a:ext cx="387773" cy="387773"/>
            <a:chOff x="10856438" y="2626531"/>
            <a:chExt cx="481825" cy="481825"/>
          </a:xfrm>
        </p:grpSpPr>
        <p:sp>
          <p:nvSpPr>
            <p:cNvPr id="2172" name="Google Shape;2172;p67"/>
            <p:cNvSpPr/>
            <p:nvPr/>
          </p:nvSpPr>
          <p:spPr>
            <a:xfrm>
              <a:off x="10856438" y="2817956"/>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3" name="Google Shape;2173;p67"/>
            <p:cNvSpPr/>
            <p:nvPr/>
          </p:nvSpPr>
          <p:spPr>
            <a:xfrm>
              <a:off x="11252638" y="2740356"/>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4" name="Google Shape;2174;p67"/>
            <p:cNvSpPr/>
            <p:nvPr/>
          </p:nvSpPr>
          <p:spPr>
            <a:xfrm>
              <a:off x="10870588" y="2740356"/>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5" name="Google Shape;2175;p67"/>
            <p:cNvSpPr/>
            <p:nvPr/>
          </p:nvSpPr>
          <p:spPr>
            <a:xfrm>
              <a:off x="10970338" y="2626531"/>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76" name="Google Shape;2176;p67"/>
          <p:cNvGrpSpPr/>
          <p:nvPr/>
        </p:nvGrpSpPr>
        <p:grpSpPr>
          <a:xfrm>
            <a:off x="409488" y="1274038"/>
            <a:ext cx="3852862" cy="3290153"/>
            <a:chOff x="409488" y="1216888"/>
            <a:chExt cx="3852862" cy="3290153"/>
          </a:xfrm>
        </p:grpSpPr>
        <p:sp>
          <p:nvSpPr>
            <p:cNvPr id="2177" name="Google Shape;2177;p67"/>
            <p:cNvSpPr/>
            <p:nvPr/>
          </p:nvSpPr>
          <p:spPr>
            <a:xfrm>
              <a:off x="706058" y="266919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3947025" y="1216888"/>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9" name="Google Shape;2179;p67"/>
            <p:cNvGrpSpPr/>
            <p:nvPr/>
          </p:nvGrpSpPr>
          <p:grpSpPr>
            <a:xfrm>
              <a:off x="409488" y="1322894"/>
              <a:ext cx="3852857" cy="3184146"/>
              <a:chOff x="4021063" y="1017944"/>
              <a:chExt cx="3852857" cy="3184146"/>
            </a:xfrm>
          </p:grpSpPr>
          <p:sp>
            <p:nvSpPr>
              <p:cNvPr id="2180" name="Google Shape;2180;p67"/>
              <p:cNvSpPr/>
              <p:nvPr/>
            </p:nvSpPr>
            <p:spPr>
              <a:xfrm rot="8100000">
                <a:off x="5208370" y="3036140"/>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rot="7198710">
                <a:off x="5377611" y="1283939"/>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6911202" y="36375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3" name="Google Shape;2183;p67"/>
              <p:cNvGrpSpPr/>
              <p:nvPr/>
            </p:nvGrpSpPr>
            <p:grpSpPr>
              <a:xfrm rot="582716" flipH="1">
                <a:off x="6170759" y="1095259"/>
                <a:ext cx="1043083" cy="1488448"/>
                <a:chOff x="910475" y="761863"/>
                <a:chExt cx="1043050" cy="1488400"/>
              </a:xfrm>
            </p:grpSpPr>
            <p:sp>
              <p:nvSpPr>
                <p:cNvPr id="2184" name="Google Shape;2184;p67"/>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1051650" y="1990163"/>
                  <a:ext cx="393275" cy="0"/>
                </a:xfrm>
                <a:custGeom>
                  <a:avLst/>
                  <a:gdLst/>
                  <a:ahLst/>
                  <a:cxnLst/>
                  <a:rect l="l" t="t" r="r" b="b"/>
                  <a:pathLst>
                    <a:path w="15731" fill="none" extrusionOk="0">
                      <a:moveTo>
                        <a:pt x="1" y="0"/>
                      </a:moveTo>
                      <a:lnTo>
                        <a:pt x="15731"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5" name="Google Shape;2195;p67"/>
              <p:cNvGrpSpPr/>
              <p:nvPr/>
            </p:nvGrpSpPr>
            <p:grpSpPr>
              <a:xfrm>
                <a:off x="6784900" y="1896663"/>
                <a:ext cx="875600" cy="1088925"/>
                <a:chOff x="5962175" y="478150"/>
                <a:chExt cx="875600" cy="1088925"/>
              </a:xfrm>
            </p:grpSpPr>
            <p:sp>
              <p:nvSpPr>
                <p:cNvPr id="2196" name="Google Shape;2196;p67"/>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67"/>
              <p:cNvSpPr/>
              <p:nvPr/>
            </p:nvSpPr>
            <p:spPr>
              <a:xfrm>
                <a:off x="4420101" y="11171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7660488" y="14904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7168775" y="33396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rot="-1685758">
                <a:off x="4338466" y="30967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4261526" y="35580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4021063" y="26610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rot="7201932">
                <a:off x="6345687" y="31829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8" name="Google Shape;2208;p67"/>
              <p:cNvGrpSpPr/>
              <p:nvPr/>
            </p:nvGrpSpPr>
            <p:grpSpPr>
              <a:xfrm>
                <a:off x="4523787" y="1543335"/>
                <a:ext cx="2338579" cy="2014768"/>
                <a:chOff x="4546896" y="1377977"/>
                <a:chExt cx="2655063" cy="2287430"/>
              </a:xfrm>
            </p:grpSpPr>
            <p:sp>
              <p:nvSpPr>
                <p:cNvPr id="2209" name="Google Shape;2209;p67"/>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4546896" y="1377977"/>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67"/>
              <p:cNvGrpSpPr/>
              <p:nvPr/>
            </p:nvGrpSpPr>
            <p:grpSpPr>
              <a:xfrm>
                <a:off x="4388225" y="1476850"/>
                <a:ext cx="621130" cy="624971"/>
                <a:chOff x="2483500" y="875875"/>
                <a:chExt cx="621130" cy="624971"/>
              </a:xfrm>
            </p:grpSpPr>
            <p:sp>
              <p:nvSpPr>
                <p:cNvPr id="2237" name="Google Shape;2237;p67"/>
                <p:cNvSpPr/>
                <p:nvPr/>
              </p:nvSpPr>
              <p:spPr>
                <a:xfrm>
                  <a:off x="2959384" y="964136"/>
                  <a:ext cx="145246" cy="298750"/>
                </a:xfrm>
                <a:custGeom>
                  <a:avLst/>
                  <a:gdLst/>
                  <a:ahLst/>
                  <a:cxnLst/>
                  <a:rect l="l" t="t" r="r" b="b"/>
                  <a:pathLst>
                    <a:path w="4045" h="8320" extrusionOk="0">
                      <a:moveTo>
                        <a:pt x="2281" y="6378"/>
                      </a:moveTo>
                      <a:cubicBezTo>
                        <a:pt x="2281" y="6930"/>
                        <a:pt x="2210" y="7500"/>
                        <a:pt x="2067" y="8035"/>
                      </a:cubicBezTo>
                      <a:lnTo>
                        <a:pt x="3831" y="8320"/>
                      </a:lnTo>
                      <a:cubicBezTo>
                        <a:pt x="3973" y="7678"/>
                        <a:pt x="4045" y="7037"/>
                        <a:pt x="4045" y="6378"/>
                      </a:cubicBezTo>
                      <a:cubicBezTo>
                        <a:pt x="4045" y="3902"/>
                        <a:pt x="2940" y="1568"/>
                        <a:pt x="1016" y="1"/>
                      </a:cubicBezTo>
                      <a:lnTo>
                        <a:pt x="1" y="1461"/>
                      </a:lnTo>
                      <a:cubicBezTo>
                        <a:pt x="1444" y="2690"/>
                        <a:pt x="2281" y="4490"/>
                        <a:pt x="2281" y="6378"/>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2544902" y="1252617"/>
                  <a:ext cx="552042" cy="248229"/>
                </a:xfrm>
                <a:custGeom>
                  <a:avLst/>
                  <a:gdLst/>
                  <a:ahLst/>
                  <a:cxnLst/>
                  <a:rect l="l" t="t" r="r" b="b"/>
                  <a:pathLst>
                    <a:path w="15374" h="6913" extrusionOk="0">
                      <a:moveTo>
                        <a:pt x="13610" y="1"/>
                      </a:moveTo>
                      <a:cubicBezTo>
                        <a:pt x="12933" y="2566"/>
                        <a:pt x="10742" y="4472"/>
                        <a:pt x="8088" y="4757"/>
                      </a:cubicBezTo>
                      <a:cubicBezTo>
                        <a:pt x="5434" y="5060"/>
                        <a:pt x="2868" y="3688"/>
                        <a:pt x="1639" y="1337"/>
                      </a:cubicBezTo>
                      <a:lnTo>
                        <a:pt x="0" y="2032"/>
                      </a:lnTo>
                      <a:cubicBezTo>
                        <a:pt x="1550" y="5113"/>
                        <a:pt x="4864" y="6913"/>
                        <a:pt x="8302" y="6521"/>
                      </a:cubicBezTo>
                      <a:cubicBezTo>
                        <a:pt x="11740" y="6147"/>
                        <a:pt x="14554" y="3653"/>
                        <a:pt x="15374" y="28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2483500" y="875875"/>
                  <a:ext cx="513046" cy="449706"/>
                </a:xfrm>
                <a:custGeom>
                  <a:avLst/>
                  <a:gdLst/>
                  <a:ahLst/>
                  <a:cxnLst/>
                  <a:rect l="l" t="t" r="r" b="b"/>
                  <a:pathLst>
                    <a:path w="14288" h="12524" extrusionOk="0">
                      <a:moveTo>
                        <a:pt x="2619" y="8836"/>
                      </a:moveTo>
                      <a:cubicBezTo>
                        <a:pt x="2619" y="3331"/>
                        <a:pt x="9068" y="356"/>
                        <a:pt x="13272" y="3919"/>
                      </a:cubicBezTo>
                      <a:lnTo>
                        <a:pt x="14287" y="2459"/>
                      </a:lnTo>
                      <a:cubicBezTo>
                        <a:pt x="11276" y="18"/>
                        <a:pt x="6965" y="0"/>
                        <a:pt x="3955" y="2423"/>
                      </a:cubicBezTo>
                      <a:cubicBezTo>
                        <a:pt x="926" y="4846"/>
                        <a:pt x="0" y="9050"/>
                        <a:pt x="1710" y="12524"/>
                      </a:cubicBezTo>
                      <a:lnTo>
                        <a:pt x="3349" y="11811"/>
                      </a:lnTo>
                      <a:cubicBezTo>
                        <a:pt x="2868" y="10902"/>
                        <a:pt x="2619" y="9869"/>
                        <a:pt x="2619" y="883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0" name="Google Shape;2240;p67"/>
              <p:cNvSpPr/>
              <p:nvPr/>
            </p:nvSpPr>
            <p:spPr>
              <a:xfrm>
                <a:off x="4053162" y="15115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rot="-1685758">
                <a:off x="7548391" y="36160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42" name="Google Shape;2242;p67"/>
          <p:cNvSpPr/>
          <p:nvPr/>
        </p:nvSpPr>
        <p:spPr>
          <a:xfrm>
            <a:off x="5246663" y="6919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rot="-1685758">
            <a:off x="4967116" y="10884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4354438" y="89836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4835912" y="3480040"/>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249" name="Google Shape;2249;p6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250" name="Google Shape;2250;p67">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251" name="Google Shape;2251;p67"/>
          <p:cNvGrpSpPr/>
          <p:nvPr/>
        </p:nvGrpSpPr>
        <p:grpSpPr>
          <a:xfrm>
            <a:off x="706038" y="312972"/>
            <a:ext cx="140222" cy="140409"/>
            <a:chOff x="2741000" y="199475"/>
            <a:chExt cx="191953" cy="192210"/>
          </a:xfrm>
        </p:grpSpPr>
        <p:sp>
          <p:nvSpPr>
            <p:cNvPr id="2252" name="Google Shape;2252;p6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1" name="Google Shape;2261;p67">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C58DD076-D1B2-320A-FE8A-82EC11990A63}"/>
              </a:ext>
            </a:extLst>
          </p:cNvPr>
          <p:cNvSpPr>
            <a:spLocks noGrp="1"/>
          </p:cNvSpPr>
          <p:nvPr>
            <p:ph type="subTitle" idx="6"/>
          </p:nvPr>
        </p:nvSpPr>
        <p:spPr/>
        <p:txBody>
          <a:bodyPr/>
          <a:lstStyle/>
          <a:p>
            <a:r>
              <a:rPr lang="en-ID" sz="1000" dirty="0"/>
              <a:t>https://github.com/AnnisaNuraini1</a:t>
            </a:r>
          </a:p>
        </p:txBody>
      </p:sp>
      <p:pic>
        <p:nvPicPr>
          <p:cNvPr id="5" name="Graphic 4" descr="Social network with solid fill">
            <a:extLst>
              <a:ext uri="{FF2B5EF4-FFF2-40B4-BE49-F238E27FC236}">
                <a16:creationId xmlns:a16="http://schemas.microsoft.com/office/drawing/2014/main" id="{4B93B98E-1F5C-0D5C-B286-003E360D38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62907" y="2463921"/>
            <a:ext cx="729401" cy="7294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41"/>
          <p:cNvSpPr txBox="1">
            <a:spLocks noGrp="1"/>
          </p:cNvSpPr>
          <p:nvPr>
            <p:ph type="title"/>
          </p:nvPr>
        </p:nvSpPr>
        <p:spPr>
          <a:xfrm>
            <a:off x="1773725" y="1434518"/>
            <a:ext cx="22305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1800" dirty="0"/>
              <a:t>P</a:t>
            </a:r>
            <a:r>
              <a:rPr lang="en" sz="1800" dirty="0"/>
              <a:t>eringkat ke 5 dalam penggunaan media sosial</a:t>
            </a:r>
            <a:endParaRPr sz="1800" dirty="0"/>
          </a:p>
        </p:txBody>
      </p:sp>
      <p:sp>
        <p:nvSpPr>
          <p:cNvPr id="688" name="Google Shape;688;p41"/>
          <p:cNvSpPr txBox="1">
            <a:spLocks noGrp="1"/>
          </p:cNvSpPr>
          <p:nvPr>
            <p:ph type="subTitle" idx="1"/>
          </p:nvPr>
        </p:nvSpPr>
        <p:spPr>
          <a:xfrm>
            <a:off x="1773725" y="2095103"/>
            <a:ext cx="2230500" cy="781800"/>
          </a:xfrm>
          <a:prstGeom prst="rect">
            <a:avLst/>
          </a:prstGeom>
        </p:spPr>
        <p:txBody>
          <a:bodyPr spcFirstLastPara="1" wrap="square" lIns="91425" tIns="91425" rIns="91425" bIns="91425" anchor="t" anchorCtr="0">
            <a:noAutofit/>
          </a:bodyPr>
          <a:lstStyle/>
          <a:p>
            <a:pPr marL="0" lvl="0" indent="0">
              <a:buClr>
                <a:schemeClr val="hlink"/>
              </a:buClr>
              <a:buSzPts val="1100"/>
            </a:pPr>
            <a:r>
              <a:rPr lang="en" dirty="0"/>
              <a:t>Pada umumnya media sosial di gunakan untuk mencari dan berbagi informasi, menjalin komunikasi, media periklanan, atau untuk sekedar melepaskan perasaan (curhat).</a:t>
            </a:r>
            <a:endParaRPr dirty="0"/>
          </a:p>
        </p:txBody>
      </p:sp>
      <p:sp>
        <p:nvSpPr>
          <p:cNvPr id="689" name="Google Shape;689;p41"/>
          <p:cNvSpPr txBox="1">
            <a:spLocks noGrp="1"/>
          </p:cNvSpPr>
          <p:nvPr>
            <p:ph type="title" idx="2"/>
          </p:nvPr>
        </p:nvSpPr>
        <p:spPr>
          <a:xfrm>
            <a:off x="5144188" y="1883168"/>
            <a:ext cx="2230500" cy="4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D" sz="2000" dirty="0"/>
              <a:t>P</a:t>
            </a:r>
            <a:r>
              <a:rPr lang="en" sz="2000" dirty="0"/>
              <a:t>enggunaan tidak terkendali</a:t>
            </a:r>
            <a:endParaRPr sz="2000" dirty="0"/>
          </a:p>
        </p:txBody>
      </p:sp>
      <p:sp>
        <p:nvSpPr>
          <p:cNvPr id="690" name="Google Shape;690;p41"/>
          <p:cNvSpPr txBox="1">
            <a:spLocks noGrp="1"/>
          </p:cNvSpPr>
          <p:nvPr>
            <p:ph type="subTitle" idx="3"/>
          </p:nvPr>
        </p:nvSpPr>
        <p:spPr>
          <a:xfrm>
            <a:off x="5144188" y="2675675"/>
            <a:ext cx="2230500" cy="78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hlink"/>
              </a:buClr>
              <a:buSzPts val="1100"/>
              <a:buFont typeface="Arial"/>
              <a:buNone/>
            </a:pPr>
            <a:r>
              <a:rPr lang="en" sz="1200" dirty="0"/>
              <a:t>Banyak pengguna yang menggunakan bahasa kasar (abusive) dan bahasa alay atau bahasa kamus yang tidak sesuai dengan kaidah penggunaan bahasa yang meresahkan bahkan menjadi provokatif, hal ini tentu sangat tidak baik bagi generasi maju.</a:t>
            </a:r>
            <a:endParaRPr sz="1200" dirty="0"/>
          </a:p>
        </p:txBody>
      </p:sp>
      <p:sp>
        <p:nvSpPr>
          <p:cNvPr id="691" name="Google Shape;691;p41"/>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t>
            </a:r>
            <a:r>
              <a:rPr lang="en-ID" dirty="0" err="1"/>
              <a:t>atar</a:t>
            </a:r>
            <a:r>
              <a:rPr lang="en-ID" dirty="0"/>
              <a:t> </a:t>
            </a:r>
            <a:r>
              <a:rPr lang="en-ID" dirty="0" err="1"/>
              <a:t>belakang</a:t>
            </a:r>
            <a:endParaRPr dirty="0"/>
          </a:p>
        </p:txBody>
      </p:sp>
      <p:cxnSp>
        <p:nvCxnSpPr>
          <p:cNvPr id="692" name="Google Shape;692;p41"/>
          <p:cNvCxnSpPr/>
          <p:nvPr/>
        </p:nvCxnSpPr>
        <p:spPr>
          <a:xfrm>
            <a:off x="1834521" y="2075713"/>
            <a:ext cx="2051100" cy="0"/>
          </a:xfrm>
          <a:prstGeom prst="straightConnector1">
            <a:avLst/>
          </a:prstGeom>
          <a:noFill/>
          <a:ln w="9525" cap="flat" cmpd="sng">
            <a:solidFill>
              <a:schemeClr val="dk1"/>
            </a:solidFill>
            <a:prstDash val="solid"/>
            <a:round/>
            <a:headEnd type="none" w="med" len="med"/>
            <a:tailEnd type="none" w="med" len="med"/>
          </a:ln>
        </p:spPr>
      </p:cxnSp>
      <p:sp>
        <p:nvSpPr>
          <p:cNvPr id="693" name="Google Shape;693;p41"/>
          <p:cNvSpPr/>
          <p:nvPr/>
        </p:nvSpPr>
        <p:spPr>
          <a:xfrm>
            <a:off x="713983" y="1798633"/>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1"/>
          <p:cNvSpPr/>
          <p:nvPr/>
        </p:nvSpPr>
        <p:spPr>
          <a:xfrm>
            <a:off x="7553473" y="2835033"/>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5" name="Google Shape;695;p41"/>
          <p:cNvCxnSpPr/>
          <p:nvPr/>
        </p:nvCxnSpPr>
        <p:spPr>
          <a:xfrm>
            <a:off x="5239085" y="2675478"/>
            <a:ext cx="2074800" cy="0"/>
          </a:xfrm>
          <a:prstGeom prst="straightConnector1">
            <a:avLst/>
          </a:prstGeom>
          <a:noFill/>
          <a:ln w="9525" cap="flat" cmpd="sng">
            <a:solidFill>
              <a:schemeClr val="dk1"/>
            </a:solidFill>
            <a:prstDash val="solid"/>
            <a:round/>
            <a:headEnd type="none" w="med" len="med"/>
            <a:tailEnd type="none" w="med" len="med"/>
          </a:ln>
        </p:spPr>
      </p:cxnSp>
      <p:sp>
        <p:nvSpPr>
          <p:cNvPr id="696" name="Google Shape;696;p4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697" name="Google Shape;697;p41"/>
          <p:cNvSpPr/>
          <p:nvPr/>
        </p:nvSpPr>
        <p:spPr>
          <a:xfrm rot="7198710">
            <a:off x="820086" y="336881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41"/>
          <p:cNvGrpSpPr/>
          <p:nvPr/>
        </p:nvGrpSpPr>
        <p:grpSpPr>
          <a:xfrm>
            <a:off x="7466519" y="1006366"/>
            <a:ext cx="953591" cy="334099"/>
            <a:chOff x="2271950" y="2722775"/>
            <a:chExt cx="575875" cy="201775"/>
          </a:xfrm>
        </p:grpSpPr>
        <p:sp>
          <p:nvSpPr>
            <p:cNvPr id="699" name="Google Shape;699;p41"/>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1"/>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1"/>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41"/>
          <p:cNvSpPr/>
          <p:nvPr/>
        </p:nvSpPr>
        <p:spPr>
          <a:xfrm>
            <a:off x="2039925" y="32525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2842313" y="3913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a:off x="5239075" y="154389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7873188" y="16520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6836438" y="1006378"/>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8084327" y="1910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4261262" y="38324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rot="-1685758">
            <a:off x="2484228" y="37617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a:off x="7253088" y="7068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rot="-1685758">
            <a:off x="5822966" y="826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6236062" y="13674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3526488" y="42909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4261262" y="2374792"/>
            <a:ext cx="621486" cy="647845"/>
          </a:xfrm>
          <a:prstGeom prst="rect">
            <a:avLst/>
          </a:prstGeom>
        </p:spPr>
        <p:txBody>
          <a:bodyPr>
            <a:prstTxWarp prst="textPlain">
              <a:avLst/>
            </a:prstTxWarp>
          </a:bodyPr>
          <a:lstStyle/>
          <a:p>
            <a:pPr lvl="0" algn="ctr"/>
            <a:r>
              <a:rPr b="0" i="0" dirty="0">
                <a:ln w="9525" cap="flat" cmpd="sng">
                  <a:solidFill>
                    <a:schemeClr val="dk1"/>
                  </a:solidFill>
                  <a:prstDash val="solid"/>
                  <a:round/>
                  <a:headEnd type="none" w="sm" len="sm"/>
                  <a:tailEnd type="none" w="sm" len="sm"/>
                </a:ln>
                <a:noFill/>
                <a:latin typeface="Bebas Neue"/>
              </a:rPr>
              <a:t>VS</a:t>
            </a:r>
          </a:p>
        </p:txBody>
      </p:sp>
      <p:sp>
        <p:nvSpPr>
          <p:cNvPr id="717" name="Google Shape;717;p41"/>
          <p:cNvSpPr/>
          <p:nvPr/>
        </p:nvSpPr>
        <p:spPr>
          <a:xfrm rot="7201932">
            <a:off x="1199737" y="40517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2057089" y="418249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 name="Google Shape;719;p41"/>
          <p:cNvGrpSpPr/>
          <p:nvPr/>
        </p:nvGrpSpPr>
        <p:grpSpPr>
          <a:xfrm>
            <a:off x="932865" y="2017480"/>
            <a:ext cx="438779" cy="438759"/>
            <a:chOff x="1322640" y="3567702"/>
            <a:chExt cx="437728" cy="437708"/>
          </a:xfrm>
        </p:grpSpPr>
        <p:sp>
          <p:nvSpPr>
            <p:cNvPr id="720" name="Google Shape;720;p41"/>
            <p:cNvSpPr/>
            <p:nvPr/>
          </p:nvSpPr>
          <p:spPr>
            <a:xfrm>
              <a:off x="1331674" y="3567702"/>
              <a:ext cx="198967" cy="43088"/>
            </a:xfrm>
            <a:custGeom>
              <a:avLst/>
              <a:gdLst/>
              <a:ahLst/>
              <a:cxnLst/>
              <a:rect l="l" t="t" r="r" b="b"/>
              <a:pathLst>
                <a:path w="9845" h="2132" extrusionOk="0">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1396063" y="3720308"/>
              <a:ext cx="81244" cy="81648"/>
            </a:xfrm>
            <a:custGeom>
              <a:avLst/>
              <a:gdLst/>
              <a:ahLst/>
              <a:cxnLst/>
              <a:rect l="l" t="t" r="r" b="b"/>
              <a:pathLst>
                <a:path w="4020" h="4040" extrusionOk="0">
                  <a:moveTo>
                    <a:pt x="1" y="0"/>
                  </a:moveTo>
                  <a:lnTo>
                    <a:pt x="1" y="4039"/>
                  </a:lnTo>
                  <a:lnTo>
                    <a:pt x="4020" y="4039"/>
                  </a:lnTo>
                  <a:lnTo>
                    <a:pt x="40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a:off x="1322640" y="3636214"/>
              <a:ext cx="437728" cy="369196"/>
            </a:xfrm>
            <a:custGeom>
              <a:avLst/>
              <a:gdLst/>
              <a:ahLst/>
              <a:cxnLst/>
              <a:rect l="l" t="t" r="r" b="b"/>
              <a:pathLst>
                <a:path w="21659" h="18268" extrusionOk="0">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1"/>
          <p:cNvGrpSpPr/>
          <p:nvPr/>
        </p:nvGrpSpPr>
        <p:grpSpPr>
          <a:xfrm>
            <a:off x="7772355" y="3101062"/>
            <a:ext cx="438779" cy="344395"/>
            <a:chOff x="4946475" y="3016009"/>
            <a:chExt cx="437728" cy="343570"/>
          </a:xfrm>
        </p:grpSpPr>
        <p:sp>
          <p:nvSpPr>
            <p:cNvPr id="724" name="Google Shape;724;p41"/>
            <p:cNvSpPr/>
            <p:nvPr/>
          </p:nvSpPr>
          <p:spPr>
            <a:xfrm>
              <a:off x="4946475" y="3274798"/>
              <a:ext cx="221946" cy="84781"/>
            </a:xfrm>
            <a:custGeom>
              <a:avLst/>
              <a:gdLst/>
              <a:ahLst/>
              <a:cxnLst/>
              <a:rect l="l" t="t" r="r" b="b"/>
              <a:pathLst>
                <a:path w="10982" h="4195" extrusionOk="0">
                  <a:moveTo>
                    <a:pt x="1" y="1"/>
                  </a:moveTo>
                  <a:lnTo>
                    <a:pt x="1" y="2031"/>
                  </a:lnTo>
                  <a:cubicBezTo>
                    <a:pt x="1" y="2538"/>
                    <a:pt x="326" y="3228"/>
                    <a:pt x="1868" y="3715"/>
                  </a:cubicBezTo>
                  <a:cubicBezTo>
                    <a:pt x="2871" y="4033"/>
                    <a:pt x="4183" y="4195"/>
                    <a:pt x="5500" y="4195"/>
                  </a:cubicBezTo>
                  <a:cubicBezTo>
                    <a:pt x="6796" y="4195"/>
                    <a:pt x="8098" y="4038"/>
                    <a:pt x="9115" y="3715"/>
                  </a:cubicBezTo>
                  <a:cubicBezTo>
                    <a:pt x="10657" y="3228"/>
                    <a:pt x="10982" y="2538"/>
                    <a:pt x="10982" y="2031"/>
                  </a:cubicBezTo>
                  <a:lnTo>
                    <a:pt x="10982" y="1"/>
                  </a:lnTo>
                  <a:cubicBezTo>
                    <a:pt x="10576" y="285"/>
                    <a:pt x="10089" y="508"/>
                    <a:pt x="9500" y="691"/>
                  </a:cubicBezTo>
                  <a:cubicBezTo>
                    <a:pt x="8364" y="1046"/>
                    <a:pt x="6927" y="1224"/>
                    <a:pt x="5491" y="1224"/>
                  </a:cubicBezTo>
                  <a:cubicBezTo>
                    <a:pt x="4055" y="1224"/>
                    <a:pt x="2619" y="1046"/>
                    <a:pt x="1483" y="691"/>
                  </a:cubicBezTo>
                  <a:cubicBezTo>
                    <a:pt x="894" y="508"/>
                    <a:pt x="407" y="28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4946475" y="3189492"/>
              <a:ext cx="221946" cy="84458"/>
            </a:xfrm>
            <a:custGeom>
              <a:avLst/>
              <a:gdLst/>
              <a:ahLst/>
              <a:cxnLst/>
              <a:rect l="l" t="t" r="r" b="b"/>
              <a:pathLst>
                <a:path w="10982" h="4179" extrusionOk="0">
                  <a:moveTo>
                    <a:pt x="1" y="0"/>
                  </a:moveTo>
                  <a:lnTo>
                    <a:pt x="1" y="2030"/>
                  </a:lnTo>
                  <a:cubicBezTo>
                    <a:pt x="1" y="2537"/>
                    <a:pt x="326" y="3227"/>
                    <a:pt x="1868" y="3715"/>
                  </a:cubicBezTo>
                  <a:cubicBezTo>
                    <a:pt x="2871" y="4021"/>
                    <a:pt x="4183" y="4179"/>
                    <a:pt x="5501" y="4179"/>
                  </a:cubicBezTo>
                  <a:cubicBezTo>
                    <a:pt x="6797" y="4179"/>
                    <a:pt x="8098" y="4027"/>
                    <a:pt x="9115" y="3715"/>
                  </a:cubicBezTo>
                  <a:cubicBezTo>
                    <a:pt x="10657" y="3227"/>
                    <a:pt x="10982" y="2537"/>
                    <a:pt x="10982" y="2030"/>
                  </a:cubicBezTo>
                  <a:lnTo>
                    <a:pt x="10982" y="0"/>
                  </a:lnTo>
                  <a:cubicBezTo>
                    <a:pt x="10576" y="284"/>
                    <a:pt x="10089" y="508"/>
                    <a:pt x="9500" y="690"/>
                  </a:cubicBezTo>
                  <a:cubicBezTo>
                    <a:pt x="8364" y="1045"/>
                    <a:pt x="6927" y="1223"/>
                    <a:pt x="5491" y="1223"/>
                  </a:cubicBezTo>
                  <a:cubicBezTo>
                    <a:pt x="4055" y="1223"/>
                    <a:pt x="2619" y="1045"/>
                    <a:pt x="1483" y="690"/>
                  </a:cubicBezTo>
                  <a:cubicBezTo>
                    <a:pt x="894" y="508"/>
                    <a:pt x="407" y="28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4946475" y="3104165"/>
              <a:ext cx="221946" cy="84357"/>
            </a:xfrm>
            <a:custGeom>
              <a:avLst/>
              <a:gdLst/>
              <a:ahLst/>
              <a:cxnLst/>
              <a:rect l="l" t="t" r="r" b="b"/>
              <a:pathLst>
                <a:path w="10982" h="4174" extrusionOk="0">
                  <a:moveTo>
                    <a:pt x="1" y="0"/>
                  </a:moveTo>
                  <a:lnTo>
                    <a:pt x="1" y="2030"/>
                  </a:lnTo>
                  <a:cubicBezTo>
                    <a:pt x="1" y="2517"/>
                    <a:pt x="326" y="3227"/>
                    <a:pt x="1868" y="3694"/>
                  </a:cubicBezTo>
                  <a:cubicBezTo>
                    <a:pt x="2871" y="4011"/>
                    <a:pt x="4183" y="4174"/>
                    <a:pt x="5500" y="4174"/>
                  </a:cubicBezTo>
                  <a:cubicBezTo>
                    <a:pt x="6796" y="4174"/>
                    <a:pt x="8098" y="4017"/>
                    <a:pt x="9115" y="3694"/>
                  </a:cubicBezTo>
                  <a:cubicBezTo>
                    <a:pt x="10657" y="3227"/>
                    <a:pt x="10982" y="2517"/>
                    <a:pt x="10982" y="2030"/>
                  </a:cubicBezTo>
                  <a:lnTo>
                    <a:pt x="10982" y="0"/>
                  </a:lnTo>
                  <a:cubicBezTo>
                    <a:pt x="10576" y="264"/>
                    <a:pt x="10089" y="487"/>
                    <a:pt x="9500" y="690"/>
                  </a:cubicBezTo>
                  <a:cubicBezTo>
                    <a:pt x="8364" y="1045"/>
                    <a:pt x="6927" y="1223"/>
                    <a:pt x="5491" y="1223"/>
                  </a:cubicBezTo>
                  <a:cubicBezTo>
                    <a:pt x="4055" y="1223"/>
                    <a:pt x="2619" y="1045"/>
                    <a:pt x="1483" y="690"/>
                  </a:cubicBezTo>
                  <a:cubicBezTo>
                    <a:pt x="894" y="487"/>
                    <a:pt x="407" y="26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a:off x="4946475" y="3016009"/>
              <a:ext cx="221946" cy="87186"/>
            </a:xfrm>
            <a:custGeom>
              <a:avLst/>
              <a:gdLst/>
              <a:ahLst/>
              <a:cxnLst/>
              <a:rect l="l" t="t" r="r" b="b"/>
              <a:pathLst>
                <a:path w="10982" h="4314" extrusionOk="0">
                  <a:moveTo>
                    <a:pt x="5482" y="1"/>
                  </a:moveTo>
                  <a:cubicBezTo>
                    <a:pt x="4186" y="1"/>
                    <a:pt x="2885" y="153"/>
                    <a:pt x="1868" y="465"/>
                  </a:cubicBezTo>
                  <a:cubicBezTo>
                    <a:pt x="326" y="952"/>
                    <a:pt x="1" y="1663"/>
                    <a:pt x="1" y="2150"/>
                  </a:cubicBezTo>
                  <a:cubicBezTo>
                    <a:pt x="1" y="2657"/>
                    <a:pt x="326" y="3347"/>
                    <a:pt x="1868" y="3834"/>
                  </a:cubicBezTo>
                  <a:cubicBezTo>
                    <a:pt x="2871" y="4152"/>
                    <a:pt x="4183" y="4314"/>
                    <a:pt x="5500" y="4314"/>
                  </a:cubicBezTo>
                  <a:cubicBezTo>
                    <a:pt x="6796" y="4314"/>
                    <a:pt x="8098" y="4157"/>
                    <a:pt x="9115" y="3834"/>
                  </a:cubicBezTo>
                  <a:cubicBezTo>
                    <a:pt x="10657" y="3347"/>
                    <a:pt x="10982" y="2657"/>
                    <a:pt x="10982" y="2150"/>
                  </a:cubicBezTo>
                  <a:cubicBezTo>
                    <a:pt x="10982" y="1663"/>
                    <a:pt x="10657" y="952"/>
                    <a:pt x="9115" y="465"/>
                  </a:cubicBezTo>
                  <a:cubicBezTo>
                    <a:pt x="8112" y="158"/>
                    <a:pt x="6800" y="1"/>
                    <a:pt x="5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a:off x="5193846" y="3045496"/>
              <a:ext cx="190358" cy="258870"/>
            </a:xfrm>
            <a:custGeom>
              <a:avLst/>
              <a:gdLst/>
              <a:ahLst/>
              <a:cxnLst/>
              <a:rect l="l" t="t" r="r" b="b"/>
              <a:pathLst>
                <a:path w="9419" h="12809" extrusionOk="0">
                  <a:moveTo>
                    <a:pt x="4709" y="1279"/>
                  </a:moveTo>
                  <a:cubicBezTo>
                    <a:pt x="6049" y="1279"/>
                    <a:pt x="7145" y="2375"/>
                    <a:pt x="7145" y="3715"/>
                  </a:cubicBezTo>
                  <a:lnTo>
                    <a:pt x="7145" y="5400"/>
                  </a:lnTo>
                  <a:lnTo>
                    <a:pt x="2274" y="5400"/>
                  </a:lnTo>
                  <a:lnTo>
                    <a:pt x="2274" y="3715"/>
                  </a:lnTo>
                  <a:cubicBezTo>
                    <a:pt x="2274" y="2375"/>
                    <a:pt x="3370" y="1279"/>
                    <a:pt x="4709" y="1279"/>
                  </a:cubicBezTo>
                  <a:close/>
                  <a:moveTo>
                    <a:pt x="3410" y="8566"/>
                  </a:moveTo>
                  <a:cubicBezTo>
                    <a:pt x="3715" y="8566"/>
                    <a:pt x="3958" y="8810"/>
                    <a:pt x="3958" y="9094"/>
                  </a:cubicBezTo>
                  <a:cubicBezTo>
                    <a:pt x="3958" y="9398"/>
                    <a:pt x="3715" y="9642"/>
                    <a:pt x="3410" y="9642"/>
                  </a:cubicBezTo>
                  <a:cubicBezTo>
                    <a:pt x="3126" y="9642"/>
                    <a:pt x="2883" y="9398"/>
                    <a:pt x="2883" y="9094"/>
                  </a:cubicBezTo>
                  <a:cubicBezTo>
                    <a:pt x="2883" y="8810"/>
                    <a:pt x="3126" y="8566"/>
                    <a:pt x="3410" y="8566"/>
                  </a:cubicBezTo>
                  <a:close/>
                  <a:moveTo>
                    <a:pt x="6009" y="8566"/>
                  </a:moveTo>
                  <a:cubicBezTo>
                    <a:pt x="6293" y="8566"/>
                    <a:pt x="6536" y="8810"/>
                    <a:pt x="6536" y="9094"/>
                  </a:cubicBezTo>
                  <a:cubicBezTo>
                    <a:pt x="6536" y="9398"/>
                    <a:pt x="6293" y="9642"/>
                    <a:pt x="6009" y="9642"/>
                  </a:cubicBezTo>
                  <a:cubicBezTo>
                    <a:pt x="5704" y="9642"/>
                    <a:pt x="5460" y="9398"/>
                    <a:pt x="5460" y="9094"/>
                  </a:cubicBezTo>
                  <a:cubicBezTo>
                    <a:pt x="5460" y="8810"/>
                    <a:pt x="5704" y="8566"/>
                    <a:pt x="6009" y="8566"/>
                  </a:cubicBezTo>
                  <a:close/>
                  <a:moveTo>
                    <a:pt x="4709" y="1"/>
                  </a:moveTo>
                  <a:cubicBezTo>
                    <a:pt x="2659" y="1"/>
                    <a:pt x="995" y="1665"/>
                    <a:pt x="995" y="3715"/>
                  </a:cubicBezTo>
                  <a:lnTo>
                    <a:pt x="995" y="5400"/>
                  </a:lnTo>
                  <a:lnTo>
                    <a:pt x="650" y="5400"/>
                  </a:lnTo>
                  <a:cubicBezTo>
                    <a:pt x="285" y="5400"/>
                    <a:pt x="0" y="5684"/>
                    <a:pt x="0" y="6029"/>
                  </a:cubicBezTo>
                  <a:lnTo>
                    <a:pt x="0" y="12179"/>
                  </a:lnTo>
                  <a:cubicBezTo>
                    <a:pt x="0" y="12524"/>
                    <a:pt x="285" y="12808"/>
                    <a:pt x="650" y="12808"/>
                  </a:cubicBezTo>
                  <a:lnTo>
                    <a:pt x="8769" y="12808"/>
                  </a:lnTo>
                  <a:cubicBezTo>
                    <a:pt x="9134" y="12808"/>
                    <a:pt x="9419" y="12524"/>
                    <a:pt x="9419" y="12179"/>
                  </a:cubicBezTo>
                  <a:lnTo>
                    <a:pt x="9419" y="6029"/>
                  </a:lnTo>
                  <a:cubicBezTo>
                    <a:pt x="9419" y="5684"/>
                    <a:pt x="9134" y="5400"/>
                    <a:pt x="8769" y="5400"/>
                  </a:cubicBezTo>
                  <a:lnTo>
                    <a:pt x="8424" y="5400"/>
                  </a:lnTo>
                  <a:lnTo>
                    <a:pt x="8424" y="3715"/>
                  </a:lnTo>
                  <a:cubicBezTo>
                    <a:pt x="8424" y="1665"/>
                    <a:pt x="6760" y="1"/>
                    <a:pt x="4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4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732" name="Google Shape;732;p41">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733" name="Google Shape;733;p41">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734" name="Google Shape;734;p41"/>
          <p:cNvGrpSpPr/>
          <p:nvPr/>
        </p:nvGrpSpPr>
        <p:grpSpPr>
          <a:xfrm>
            <a:off x="706038" y="312972"/>
            <a:ext cx="140222" cy="140409"/>
            <a:chOff x="2741000" y="199475"/>
            <a:chExt cx="191953" cy="192210"/>
          </a:xfrm>
        </p:grpSpPr>
        <p:sp>
          <p:nvSpPr>
            <p:cNvPr id="735" name="Google Shape;735;p4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41">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41"/>
          <p:cNvSpPr txBox="1">
            <a:spLocks noGrp="1"/>
          </p:cNvSpPr>
          <p:nvPr>
            <p:ph type="title"/>
          </p:nvPr>
        </p:nvSpPr>
        <p:spPr>
          <a:xfrm>
            <a:off x="1773725" y="1434518"/>
            <a:ext cx="22305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err="1"/>
              <a:t>Menganalisis</a:t>
            </a:r>
            <a:r>
              <a:rPr lang="en-US" sz="1800" dirty="0"/>
              <a:t> </a:t>
            </a:r>
            <a:r>
              <a:rPr lang="en-US" sz="1800" dirty="0" err="1"/>
              <a:t>isi</a:t>
            </a:r>
            <a:r>
              <a:rPr lang="en-US" sz="1800" dirty="0"/>
              <a:t> </a:t>
            </a:r>
            <a:r>
              <a:rPr lang="en-US" sz="1800" dirty="0" err="1"/>
              <a:t>teks</a:t>
            </a:r>
            <a:r>
              <a:rPr lang="en-US" sz="1800" dirty="0"/>
              <a:t> tweet </a:t>
            </a:r>
            <a:endParaRPr sz="1800" dirty="0"/>
          </a:p>
        </p:txBody>
      </p:sp>
      <p:sp>
        <p:nvSpPr>
          <p:cNvPr id="688" name="Google Shape;688;p41"/>
          <p:cNvSpPr txBox="1">
            <a:spLocks noGrp="1"/>
          </p:cNvSpPr>
          <p:nvPr>
            <p:ph type="subTitle" idx="1"/>
          </p:nvPr>
        </p:nvSpPr>
        <p:spPr>
          <a:xfrm>
            <a:off x="1744821" y="2104901"/>
            <a:ext cx="2230500" cy="781800"/>
          </a:xfrm>
          <a:prstGeom prst="rect">
            <a:avLst/>
          </a:prstGeom>
        </p:spPr>
        <p:txBody>
          <a:bodyPr spcFirstLastPara="1" wrap="square" lIns="91425" tIns="91425" rIns="91425" bIns="91425" anchor="t" anchorCtr="0">
            <a:noAutofit/>
          </a:bodyPr>
          <a:lstStyle/>
          <a:p>
            <a:pPr marL="285750" lvl="0" indent="-285750">
              <a:buClr>
                <a:schemeClr val="hlink"/>
              </a:buClr>
              <a:buSzPts val="1100"/>
              <a:buFont typeface="Wingdings" panose="05000000000000000000" pitchFamily="2" charset="2"/>
              <a:buChar char="Ø"/>
            </a:pPr>
            <a:r>
              <a:rPr lang="en" dirty="0"/>
              <a:t>Mencari tahu jumlah teks tweet</a:t>
            </a:r>
          </a:p>
          <a:p>
            <a:pPr marL="285750" lvl="0" indent="-285750">
              <a:buClr>
                <a:schemeClr val="hlink"/>
              </a:buClr>
              <a:buSzPts val="1100"/>
              <a:buFont typeface="Wingdings" panose="05000000000000000000" pitchFamily="2" charset="2"/>
              <a:buChar char="Ø"/>
            </a:pPr>
            <a:r>
              <a:rPr lang="en" dirty="0"/>
              <a:t>Mencari berapa banyak jumlah karakter teks tweet.</a:t>
            </a:r>
            <a:endParaRPr dirty="0"/>
          </a:p>
        </p:txBody>
      </p:sp>
      <p:sp>
        <p:nvSpPr>
          <p:cNvPr id="689" name="Google Shape;689;p41"/>
          <p:cNvSpPr txBox="1">
            <a:spLocks noGrp="1"/>
          </p:cNvSpPr>
          <p:nvPr>
            <p:ph type="title" idx="2"/>
          </p:nvPr>
        </p:nvSpPr>
        <p:spPr>
          <a:xfrm>
            <a:off x="5144188" y="1605713"/>
            <a:ext cx="2230500" cy="4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D" sz="2000" dirty="0"/>
              <a:t>P</a:t>
            </a:r>
            <a:r>
              <a:rPr lang="en" sz="2000" dirty="0"/>
              <a:t>enggunaan tidak terkendali</a:t>
            </a:r>
            <a:endParaRPr sz="2000" dirty="0"/>
          </a:p>
        </p:txBody>
      </p:sp>
      <p:sp>
        <p:nvSpPr>
          <p:cNvPr id="690" name="Google Shape;690;p41"/>
          <p:cNvSpPr txBox="1">
            <a:spLocks noGrp="1"/>
          </p:cNvSpPr>
          <p:nvPr>
            <p:ph type="subTitle" idx="3"/>
          </p:nvPr>
        </p:nvSpPr>
        <p:spPr>
          <a:xfrm>
            <a:off x="5144188" y="2365482"/>
            <a:ext cx="2230500" cy="781800"/>
          </a:xfrm>
          <a:prstGeom prst="rect">
            <a:avLst/>
          </a:prstGeom>
        </p:spPr>
        <p:txBody>
          <a:bodyPr spcFirstLastPara="1" wrap="square" lIns="91425" tIns="91425" rIns="91425" bIns="91425" anchor="t" anchorCtr="0">
            <a:noAutofit/>
          </a:bodyPr>
          <a:lstStyle/>
          <a:p>
            <a:pPr marL="285750" lvl="0" indent="-285750" algn="r" rtl="0">
              <a:spcBef>
                <a:spcPts val="0"/>
              </a:spcBef>
              <a:spcAft>
                <a:spcPts val="0"/>
              </a:spcAft>
              <a:buClr>
                <a:schemeClr val="hlink"/>
              </a:buClr>
              <a:buSzPts val="1100"/>
              <a:buFont typeface="Wingdings" panose="05000000000000000000" pitchFamily="2" charset="2"/>
              <a:buChar char="Ø"/>
            </a:pPr>
            <a:r>
              <a:rPr lang="en-US" sz="1200" dirty="0"/>
              <a:t>Berapa </a:t>
            </a:r>
            <a:r>
              <a:rPr lang="en-US" sz="1200" dirty="0" err="1"/>
              <a:t>banyak</a:t>
            </a:r>
            <a:r>
              <a:rPr lang="en-US" sz="1200" dirty="0"/>
              <a:t> </a:t>
            </a:r>
            <a:r>
              <a:rPr lang="en-US" sz="1200" dirty="0" err="1"/>
              <a:t>jumlah</a:t>
            </a:r>
            <a:r>
              <a:rPr lang="en-US" sz="1200" dirty="0"/>
              <a:t> </a:t>
            </a:r>
            <a:r>
              <a:rPr lang="en-US" sz="1200" dirty="0" err="1"/>
              <a:t>teks</a:t>
            </a:r>
            <a:r>
              <a:rPr lang="en-US" sz="1200" dirty="0"/>
              <a:t> tweet yang di </a:t>
            </a:r>
            <a:r>
              <a:rPr lang="en-US" sz="1200" dirty="0" err="1"/>
              <a:t>analisis</a:t>
            </a:r>
            <a:r>
              <a:rPr lang="en-US" sz="1200" dirty="0"/>
              <a:t>?</a:t>
            </a:r>
          </a:p>
          <a:p>
            <a:pPr marL="285750" lvl="0" indent="-285750" algn="r" rtl="0">
              <a:spcBef>
                <a:spcPts val="0"/>
              </a:spcBef>
              <a:spcAft>
                <a:spcPts val="0"/>
              </a:spcAft>
              <a:buClr>
                <a:schemeClr val="hlink"/>
              </a:buClr>
              <a:buSzPts val="1100"/>
              <a:buFont typeface="Wingdings" panose="05000000000000000000" pitchFamily="2" charset="2"/>
              <a:buChar char="Ø"/>
            </a:pPr>
            <a:r>
              <a:rPr lang="en-US" sz="1200" dirty="0"/>
              <a:t>Berapa </a:t>
            </a:r>
            <a:r>
              <a:rPr lang="en-US" sz="1200" dirty="0" err="1"/>
              <a:t>banyak</a:t>
            </a:r>
            <a:r>
              <a:rPr lang="en-US" sz="1200" dirty="0"/>
              <a:t> </a:t>
            </a:r>
            <a:r>
              <a:rPr lang="en-US" sz="1200" dirty="0" err="1"/>
              <a:t>jumlah</a:t>
            </a:r>
            <a:r>
              <a:rPr lang="en-US" sz="1200" dirty="0"/>
              <a:t> </a:t>
            </a:r>
            <a:r>
              <a:rPr lang="en-US" sz="1200" dirty="0" err="1"/>
              <a:t>karakter</a:t>
            </a:r>
            <a:r>
              <a:rPr lang="en-US" sz="1200" dirty="0"/>
              <a:t> </a:t>
            </a:r>
            <a:r>
              <a:rPr lang="en-US" sz="1200" dirty="0" err="1"/>
              <a:t>teks</a:t>
            </a:r>
            <a:r>
              <a:rPr lang="en-US" sz="1200" dirty="0"/>
              <a:t> tweet yang di </a:t>
            </a:r>
            <a:r>
              <a:rPr lang="en-US" sz="1200" dirty="0" err="1"/>
              <a:t>analisis</a:t>
            </a:r>
            <a:r>
              <a:rPr lang="en-US" sz="1200" dirty="0"/>
              <a:t>?</a:t>
            </a:r>
          </a:p>
          <a:p>
            <a:pPr marL="285750" lvl="0" indent="-285750" algn="r" rtl="0">
              <a:spcBef>
                <a:spcPts val="0"/>
              </a:spcBef>
              <a:spcAft>
                <a:spcPts val="0"/>
              </a:spcAft>
              <a:buClr>
                <a:schemeClr val="hlink"/>
              </a:buClr>
              <a:buSzPts val="1100"/>
              <a:buFont typeface="Wingdings" panose="05000000000000000000" pitchFamily="2" charset="2"/>
              <a:buChar char="Ø"/>
            </a:pPr>
            <a:r>
              <a:rPr lang="en-US" sz="1200" dirty="0" err="1"/>
              <a:t>Apakah</a:t>
            </a:r>
            <a:r>
              <a:rPr lang="en-US" sz="1200" dirty="0"/>
              <a:t> </a:t>
            </a:r>
            <a:r>
              <a:rPr lang="en-US" sz="1200" dirty="0" err="1"/>
              <a:t>terdapat</a:t>
            </a:r>
            <a:r>
              <a:rPr lang="en-US" sz="1200" dirty="0"/>
              <a:t> </a:t>
            </a:r>
            <a:r>
              <a:rPr lang="en-US" sz="1200" dirty="0" err="1"/>
              <a:t>perbedaan</a:t>
            </a:r>
            <a:r>
              <a:rPr lang="en-US" sz="1200" dirty="0"/>
              <a:t> </a:t>
            </a:r>
            <a:r>
              <a:rPr lang="en-US" sz="1200" dirty="0" err="1"/>
              <a:t>dari</a:t>
            </a:r>
            <a:r>
              <a:rPr lang="en-US" sz="1200" dirty="0"/>
              <a:t> </a:t>
            </a:r>
            <a:r>
              <a:rPr lang="en-US" sz="1200" dirty="0" err="1"/>
              <a:t>sebelum</a:t>
            </a:r>
            <a:r>
              <a:rPr lang="en-US" sz="1200" dirty="0"/>
              <a:t> di </a:t>
            </a:r>
            <a:r>
              <a:rPr lang="en-US" sz="1200" dirty="0" err="1"/>
              <a:t>analisis</a:t>
            </a:r>
            <a:r>
              <a:rPr lang="en-US" sz="1200" dirty="0"/>
              <a:t> dan </a:t>
            </a:r>
            <a:r>
              <a:rPr lang="en-US" sz="1200" dirty="0" err="1"/>
              <a:t>sesudah</a:t>
            </a:r>
            <a:r>
              <a:rPr lang="en-US" sz="1200" dirty="0"/>
              <a:t> di </a:t>
            </a:r>
            <a:r>
              <a:rPr lang="en-US" sz="1200" dirty="0" err="1"/>
              <a:t>analisis</a:t>
            </a:r>
            <a:r>
              <a:rPr lang="en-US" sz="1200" dirty="0"/>
              <a:t> ?</a:t>
            </a:r>
            <a:endParaRPr sz="1200" dirty="0"/>
          </a:p>
        </p:txBody>
      </p:sp>
      <p:sp>
        <p:nvSpPr>
          <p:cNvPr id="691" name="Google Shape;691;p41"/>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Tujuan</a:t>
            </a:r>
            <a:r>
              <a:rPr lang="en-US" dirty="0"/>
              <a:t> Vs </a:t>
            </a:r>
            <a:r>
              <a:rPr lang="en-US" dirty="0" err="1"/>
              <a:t>Rumusan</a:t>
            </a:r>
            <a:r>
              <a:rPr lang="en-US" dirty="0"/>
              <a:t> </a:t>
            </a:r>
            <a:r>
              <a:rPr lang="en-US" dirty="0" err="1"/>
              <a:t>MAsalah</a:t>
            </a:r>
            <a:endParaRPr dirty="0"/>
          </a:p>
        </p:txBody>
      </p:sp>
      <p:cxnSp>
        <p:nvCxnSpPr>
          <p:cNvPr id="692" name="Google Shape;692;p41"/>
          <p:cNvCxnSpPr/>
          <p:nvPr/>
        </p:nvCxnSpPr>
        <p:spPr>
          <a:xfrm>
            <a:off x="1834521" y="2075713"/>
            <a:ext cx="2051100" cy="0"/>
          </a:xfrm>
          <a:prstGeom prst="straightConnector1">
            <a:avLst/>
          </a:prstGeom>
          <a:noFill/>
          <a:ln w="9525" cap="flat" cmpd="sng">
            <a:solidFill>
              <a:schemeClr val="dk1"/>
            </a:solidFill>
            <a:prstDash val="solid"/>
            <a:round/>
            <a:headEnd type="none" w="med" len="med"/>
            <a:tailEnd type="none" w="med" len="med"/>
          </a:ln>
        </p:spPr>
      </p:cxnSp>
      <p:sp>
        <p:nvSpPr>
          <p:cNvPr id="693" name="Google Shape;693;p41"/>
          <p:cNvSpPr/>
          <p:nvPr/>
        </p:nvSpPr>
        <p:spPr>
          <a:xfrm>
            <a:off x="713983" y="1798633"/>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1"/>
          <p:cNvSpPr/>
          <p:nvPr/>
        </p:nvSpPr>
        <p:spPr>
          <a:xfrm>
            <a:off x="7553473" y="2835033"/>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5" name="Google Shape;695;p41"/>
          <p:cNvCxnSpPr/>
          <p:nvPr/>
        </p:nvCxnSpPr>
        <p:spPr>
          <a:xfrm>
            <a:off x="5239085" y="2402747"/>
            <a:ext cx="2074800" cy="0"/>
          </a:xfrm>
          <a:prstGeom prst="straightConnector1">
            <a:avLst/>
          </a:prstGeom>
          <a:noFill/>
          <a:ln w="9525" cap="flat" cmpd="sng">
            <a:solidFill>
              <a:schemeClr val="dk1"/>
            </a:solidFill>
            <a:prstDash val="solid"/>
            <a:round/>
            <a:headEnd type="none" w="med" len="med"/>
            <a:tailEnd type="none" w="med" len="med"/>
          </a:ln>
        </p:spPr>
      </p:cxnSp>
      <p:sp>
        <p:nvSpPr>
          <p:cNvPr id="696" name="Google Shape;696;p4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697" name="Google Shape;697;p41"/>
          <p:cNvSpPr/>
          <p:nvPr/>
        </p:nvSpPr>
        <p:spPr>
          <a:xfrm rot="7198710">
            <a:off x="820086" y="336881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41"/>
          <p:cNvGrpSpPr/>
          <p:nvPr/>
        </p:nvGrpSpPr>
        <p:grpSpPr>
          <a:xfrm>
            <a:off x="7466519" y="1006366"/>
            <a:ext cx="953591" cy="334099"/>
            <a:chOff x="2271950" y="2722775"/>
            <a:chExt cx="575875" cy="201775"/>
          </a:xfrm>
        </p:grpSpPr>
        <p:sp>
          <p:nvSpPr>
            <p:cNvPr id="699" name="Google Shape;699;p41"/>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1"/>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1"/>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41"/>
          <p:cNvSpPr/>
          <p:nvPr/>
        </p:nvSpPr>
        <p:spPr>
          <a:xfrm>
            <a:off x="1726606" y="3359623"/>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2842313" y="3913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a:off x="5239075" y="154389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7873188" y="16520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6836438" y="1006378"/>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8084327" y="1910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4261262" y="38324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rot="-1685758">
            <a:off x="2484228" y="37617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a:off x="7253088" y="7068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rot="-1685758">
            <a:off x="5822966" y="826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6236062" y="13674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3526488" y="42909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4261262" y="2374792"/>
            <a:ext cx="621486" cy="647845"/>
          </a:xfrm>
          <a:prstGeom prst="rect">
            <a:avLst/>
          </a:prstGeom>
        </p:spPr>
        <p:txBody>
          <a:bodyPr>
            <a:prstTxWarp prst="textPlain">
              <a:avLst/>
            </a:prstTxWarp>
          </a:bodyPr>
          <a:lstStyle/>
          <a:p>
            <a:pPr lvl="0" algn="ctr"/>
            <a:r>
              <a:rPr b="0" i="0" dirty="0">
                <a:ln w="9525" cap="flat" cmpd="sng">
                  <a:solidFill>
                    <a:schemeClr val="dk1"/>
                  </a:solidFill>
                  <a:prstDash val="solid"/>
                  <a:round/>
                  <a:headEnd type="none" w="sm" len="sm"/>
                  <a:tailEnd type="none" w="sm" len="sm"/>
                </a:ln>
                <a:noFill/>
                <a:latin typeface="Bebas Neue"/>
              </a:rPr>
              <a:t>VS</a:t>
            </a:r>
          </a:p>
        </p:txBody>
      </p:sp>
      <p:sp>
        <p:nvSpPr>
          <p:cNvPr id="717" name="Google Shape;717;p41"/>
          <p:cNvSpPr/>
          <p:nvPr/>
        </p:nvSpPr>
        <p:spPr>
          <a:xfrm rot="7201932">
            <a:off x="1199737" y="40517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2057089" y="418249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 name="Google Shape;719;p41"/>
          <p:cNvGrpSpPr/>
          <p:nvPr/>
        </p:nvGrpSpPr>
        <p:grpSpPr>
          <a:xfrm>
            <a:off x="932865" y="2017480"/>
            <a:ext cx="438779" cy="438759"/>
            <a:chOff x="1322640" y="3567702"/>
            <a:chExt cx="437728" cy="437708"/>
          </a:xfrm>
        </p:grpSpPr>
        <p:sp>
          <p:nvSpPr>
            <p:cNvPr id="720" name="Google Shape;720;p41"/>
            <p:cNvSpPr/>
            <p:nvPr/>
          </p:nvSpPr>
          <p:spPr>
            <a:xfrm>
              <a:off x="1331674" y="3567702"/>
              <a:ext cx="198967" cy="43088"/>
            </a:xfrm>
            <a:custGeom>
              <a:avLst/>
              <a:gdLst/>
              <a:ahLst/>
              <a:cxnLst/>
              <a:rect l="l" t="t" r="r" b="b"/>
              <a:pathLst>
                <a:path w="9845" h="2132" extrusionOk="0">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1396063" y="3720308"/>
              <a:ext cx="81244" cy="81648"/>
            </a:xfrm>
            <a:custGeom>
              <a:avLst/>
              <a:gdLst/>
              <a:ahLst/>
              <a:cxnLst/>
              <a:rect l="l" t="t" r="r" b="b"/>
              <a:pathLst>
                <a:path w="4020" h="4040" extrusionOk="0">
                  <a:moveTo>
                    <a:pt x="1" y="0"/>
                  </a:moveTo>
                  <a:lnTo>
                    <a:pt x="1" y="4039"/>
                  </a:lnTo>
                  <a:lnTo>
                    <a:pt x="4020" y="4039"/>
                  </a:lnTo>
                  <a:lnTo>
                    <a:pt x="40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a:off x="1322640" y="3636214"/>
              <a:ext cx="437728" cy="369196"/>
            </a:xfrm>
            <a:custGeom>
              <a:avLst/>
              <a:gdLst/>
              <a:ahLst/>
              <a:cxnLst/>
              <a:rect l="l" t="t" r="r" b="b"/>
              <a:pathLst>
                <a:path w="21659" h="18268" extrusionOk="0">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1"/>
          <p:cNvGrpSpPr/>
          <p:nvPr/>
        </p:nvGrpSpPr>
        <p:grpSpPr>
          <a:xfrm>
            <a:off x="7772355" y="3101062"/>
            <a:ext cx="438779" cy="344395"/>
            <a:chOff x="4946475" y="3016009"/>
            <a:chExt cx="437728" cy="343570"/>
          </a:xfrm>
        </p:grpSpPr>
        <p:sp>
          <p:nvSpPr>
            <p:cNvPr id="724" name="Google Shape;724;p41"/>
            <p:cNvSpPr/>
            <p:nvPr/>
          </p:nvSpPr>
          <p:spPr>
            <a:xfrm>
              <a:off x="4946475" y="3274798"/>
              <a:ext cx="221946" cy="84781"/>
            </a:xfrm>
            <a:custGeom>
              <a:avLst/>
              <a:gdLst/>
              <a:ahLst/>
              <a:cxnLst/>
              <a:rect l="l" t="t" r="r" b="b"/>
              <a:pathLst>
                <a:path w="10982" h="4195" extrusionOk="0">
                  <a:moveTo>
                    <a:pt x="1" y="1"/>
                  </a:moveTo>
                  <a:lnTo>
                    <a:pt x="1" y="2031"/>
                  </a:lnTo>
                  <a:cubicBezTo>
                    <a:pt x="1" y="2538"/>
                    <a:pt x="326" y="3228"/>
                    <a:pt x="1868" y="3715"/>
                  </a:cubicBezTo>
                  <a:cubicBezTo>
                    <a:pt x="2871" y="4033"/>
                    <a:pt x="4183" y="4195"/>
                    <a:pt x="5500" y="4195"/>
                  </a:cubicBezTo>
                  <a:cubicBezTo>
                    <a:pt x="6796" y="4195"/>
                    <a:pt x="8098" y="4038"/>
                    <a:pt x="9115" y="3715"/>
                  </a:cubicBezTo>
                  <a:cubicBezTo>
                    <a:pt x="10657" y="3228"/>
                    <a:pt x="10982" y="2538"/>
                    <a:pt x="10982" y="2031"/>
                  </a:cubicBezTo>
                  <a:lnTo>
                    <a:pt x="10982" y="1"/>
                  </a:lnTo>
                  <a:cubicBezTo>
                    <a:pt x="10576" y="285"/>
                    <a:pt x="10089" y="508"/>
                    <a:pt x="9500" y="691"/>
                  </a:cubicBezTo>
                  <a:cubicBezTo>
                    <a:pt x="8364" y="1046"/>
                    <a:pt x="6927" y="1224"/>
                    <a:pt x="5491" y="1224"/>
                  </a:cubicBezTo>
                  <a:cubicBezTo>
                    <a:pt x="4055" y="1224"/>
                    <a:pt x="2619" y="1046"/>
                    <a:pt x="1483" y="691"/>
                  </a:cubicBezTo>
                  <a:cubicBezTo>
                    <a:pt x="894" y="508"/>
                    <a:pt x="407" y="28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4946475" y="3189492"/>
              <a:ext cx="221946" cy="84458"/>
            </a:xfrm>
            <a:custGeom>
              <a:avLst/>
              <a:gdLst/>
              <a:ahLst/>
              <a:cxnLst/>
              <a:rect l="l" t="t" r="r" b="b"/>
              <a:pathLst>
                <a:path w="10982" h="4179" extrusionOk="0">
                  <a:moveTo>
                    <a:pt x="1" y="0"/>
                  </a:moveTo>
                  <a:lnTo>
                    <a:pt x="1" y="2030"/>
                  </a:lnTo>
                  <a:cubicBezTo>
                    <a:pt x="1" y="2537"/>
                    <a:pt x="326" y="3227"/>
                    <a:pt x="1868" y="3715"/>
                  </a:cubicBezTo>
                  <a:cubicBezTo>
                    <a:pt x="2871" y="4021"/>
                    <a:pt x="4183" y="4179"/>
                    <a:pt x="5501" y="4179"/>
                  </a:cubicBezTo>
                  <a:cubicBezTo>
                    <a:pt x="6797" y="4179"/>
                    <a:pt x="8098" y="4027"/>
                    <a:pt x="9115" y="3715"/>
                  </a:cubicBezTo>
                  <a:cubicBezTo>
                    <a:pt x="10657" y="3227"/>
                    <a:pt x="10982" y="2537"/>
                    <a:pt x="10982" y="2030"/>
                  </a:cubicBezTo>
                  <a:lnTo>
                    <a:pt x="10982" y="0"/>
                  </a:lnTo>
                  <a:cubicBezTo>
                    <a:pt x="10576" y="284"/>
                    <a:pt x="10089" y="508"/>
                    <a:pt x="9500" y="690"/>
                  </a:cubicBezTo>
                  <a:cubicBezTo>
                    <a:pt x="8364" y="1045"/>
                    <a:pt x="6927" y="1223"/>
                    <a:pt x="5491" y="1223"/>
                  </a:cubicBezTo>
                  <a:cubicBezTo>
                    <a:pt x="4055" y="1223"/>
                    <a:pt x="2619" y="1045"/>
                    <a:pt x="1483" y="690"/>
                  </a:cubicBezTo>
                  <a:cubicBezTo>
                    <a:pt x="894" y="508"/>
                    <a:pt x="407" y="28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4946475" y="3104165"/>
              <a:ext cx="221946" cy="84357"/>
            </a:xfrm>
            <a:custGeom>
              <a:avLst/>
              <a:gdLst/>
              <a:ahLst/>
              <a:cxnLst/>
              <a:rect l="l" t="t" r="r" b="b"/>
              <a:pathLst>
                <a:path w="10982" h="4174" extrusionOk="0">
                  <a:moveTo>
                    <a:pt x="1" y="0"/>
                  </a:moveTo>
                  <a:lnTo>
                    <a:pt x="1" y="2030"/>
                  </a:lnTo>
                  <a:cubicBezTo>
                    <a:pt x="1" y="2517"/>
                    <a:pt x="326" y="3227"/>
                    <a:pt x="1868" y="3694"/>
                  </a:cubicBezTo>
                  <a:cubicBezTo>
                    <a:pt x="2871" y="4011"/>
                    <a:pt x="4183" y="4174"/>
                    <a:pt x="5500" y="4174"/>
                  </a:cubicBezTo>
                  <a:cubicBezTo>
                    <a:pt x="6796" y="4174"/>
                    <a:pt x="8098" y="4017"/>
                    <a:pt x="9115" y="3694"/>
                  </a:cubicBezTo>
                  <a:cubicBezTo>
                    <a:pt x="10657" y="3227"/>
                    <a:pt x="10982" y="2517"/>
                    <a:pt x="10982" y="2030"/>
                  </a:cubicBezTo>
                  <a:lnTo>
                    <a:pt x="10982" y="0"/>
                  </a:lnTo>
                  <a:cubicBezTo>
                    <a:pt x="10576" y="264"/>
                    <a:pt x="10089" y="487"/>
                    <a:pt x="9500" y="690"/>
                  </a:cubicBezTo>
                  <a:cubicBezTo>
                    <a:pt x="8364" y="1045"/>
                    <a:pt x="6927" y="1223"/>
                    <a:pt x="5491" y="1223"/>
                  </a:cubicBezTo>
                  <a:cubicBezTo>
                    <a:pt x="4055" y="1223"/>
                    <a:pt x="2619" y="1045"/>
                    <a:pt x="1483" y="690"/>
                  </a:cubicBezTo>
                  <a:cubicBezTo>
                    <a:pt x="894" y="487"/>
                    <a:pt x="407" y="26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a:off x="4946475" y="3016009"/>
              <a:ext cx="221946" cy="87186"/>
            </a:xfrm>
            <a:custGeom>
              <a:avLst/>
              <a:gdLst/>
              <a:ahLst/>
              <a:cxnLst/>
              <a:rect l="l" t="t" r="r" b="b"/>
              <a:pathLst>
                <a:path w="10982" h="4314" extrusionOk="0">
                  <a:moveTo>
                    <a:pt x="5482" y="1"/>
                  </a:moveTo>
                  <a:cubicBezTo>
                    <a:pt x="4186" y="1"/>
                    <a:pt x="2885" y="153"/>
                    <a:pt x="1868" y="465"/>
                  </a:cubicBezTo>
                  <a:cubicBezTo>
                    <a:pt x="326" y="952"/>
                    <a:pt x="1" y="1663"/>
                    <a:pt x="1" y="2150"/>
                  </a:cubicBezTo>
                  <a:cubicBezTo>
                    <a:pt x="1" y="2657"/>
                    <a:pt x="326" y="3347"/>
                    <a:pt x="1868" y="3834"/>
                  </a:cubicBezTo>
                  <a:cubicBezTo>
                    <a:pt x="2871" y="4152"/>
                    <a:pt x="4183" y="4314"/>
                    <a:pt x="5500" y="4314"/>
                  </a:cubicBezTo>
                  <a:cubicBezTo>
                    <a:pt x="6796" y="4314"/>
                    <a:pt x="8098" y="4157"/>
                    <a:pt x="9115" y="3834"/>
                  </a:cubicBezTo>
                  <a:cubicBezTo>
                    <a:pt x="10657" y="3347"/>
                    <a:pt x="10982" y="2657"/>
                    <a:pt x="10982" y="2150"/>
                  </a:cubicBezTo>
                  <a:cubicBezTo>
                    <a:pt x="10982" y="1663"/>
                    <a:pt x="10657" y="952"/>
                    <a:pt x="9115" y="465"/>
                  </a:cubicBezTo>
                  <a:cubicBezTo>
                    <a:pt x="8112" y="158"/>
                    <a:pt x="6800" y="1"/>
                    <a:pt x="5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a:off x="5193846" y="3045496"/>
              <a:ext cx="190358" cy="258870"/>
            </a:xfrm>
            <a:custGeom>
              <a:avLst/>
              <a:gdLst/>
              <a:ahLst/>
              <a:cxnLst/>
              <a:rect l="l" t="t" r="r" b="b"/>
              <a:pathLst>
                <a:path w="9419" h="12809" extrusionOk="0">
                  <a:moveTo>
                    <a:pt x="4709" y="1279"/>
                  </a:moveTo>
                  <a:cubicBezTo>
                    <a:pt x="6049" y="1279"/>
                    <a:pt x="7145" y="2375"/>
                    <a:pt x="7145" y="3715"/>
                  </a:cubicBezTo>
                  <a:lnTo>
                    <a:pt x="7145" y="5400"/>
                  </a:lnTo>
                  <a:lnTo>
                    <a:pt x="2274" y="5400"/>
                  </a:lnTo>
                  <a:lnTo>
                    <a:pt x="2274" y="3715"/>
                  </a:lnTo>
                  <a:cubicBezTo>
                    <a:pt x="2274" y="2375"/>
                    <a:pt x="3370" y="1279"/>
                    <a:pt x="4709" y="1279"/>
                  </a:cubicBezTo>
                  <a:close/>
                  <a:moveTo>
                    <a:pt x="3410" y="8566"/>
                  </a:moveTo>
                  <a:cubicBezTo>
                    <a:pt x="3715" y="8566"/>
                    <a:pt x="3958" y="8810"/>
                    <a:pt x="3958" y="9094"/>
                  </a:cubicBezTo>
                  <a:cubicBezTo>
                    <a:pt x="3958" y="9398"/>
                    <a:pt x="3715" y="9642"/>
                    <a:pt x="3410" y="9642"/>
                  </a:cubicBezTo>
                  <a:cubicBezTo>
                    <a:pt x="3126" y="9642"/>
                    <a:pt x="2883" y="9398"/>
                    <a:pt x="2883" y="9094"/>
                  </a:cubicBezTo>
                  <a:cubicBezTo>
                    <a:pt x="2883" y="8810"/>
                    <a:pt x="3126" y="8566"/>
                    <a:pt x="3410" y="8566"/>
                  </a:cubicBezTo>
                  <a:close/>
                  <a:moveTo>
                    <a:pt x="6009" y="8566"/>
                  </a:moveTo>
                  <a:cubicBezTo>
                    <a:pt x="6293" y="8566"/>
                    <a:pt x="6536" y="8810"/>
                    <a:pt x="6536" y="9094"/>
                  </a:cubicBezTo>
                  <a:cubicBezTo>
                    <a:pt x="6536" y="9398"/>
                    <a:pt x="6293" y="9642"/>
                    <a:pt x="6009" y="9642"/>
                  </a:cubicBezTo>
                  <a:cubicBezTo>
                    <a:pt x="5704" y="9642"/>
                    <a:pt x="5460" y="9398"/>
                    <a:pt x="5460" y="9094"/>
                  </a:cubicBezTo>
                  <a:cubicBezTo>
                    <a:pt x="5460" y="8810"/>
                    <a:pt x="5704" y="8566"/>
                    <a:pt x="6009" y="8566"/>
                  </a:cubicBezTo>
                  <a:close/>
                  <a:moveTo>
                    <a:pt x="4709" y="1"/>
                  </a:moveTo>
                  <a:cubicBezTo>
                    <a:pt x="2659" y="1"/>
                    <a:pt x="995" y="1665"/>
                    <a:pt x="995" y="3715"/>
                  </a:cubicBezTo>
                  <a:lnTo>
                    <a:pt x="995" y="5400"/>
                  </a:lnTo>
                  <a:lnTo>
                    <a:pt x="650" y="5400"/>
                  </a:lnTo>
                  <a:cubicBezTo>
                    <a:pt x="285" y="5400"/>
                    <a:pt x="0" y="5684"/>
                    <a:pt x="0" y="6029"/>
                  </a:cubicBezTo>
                  <a:lnTo>
                    <a:pt x="0" y="12179"/>
                  </a:lnTo>
                  <a:cubicBezTo>
                    <a:pt x="0" y="12524"/>
                    <a:pt x="285" y="12808"/>
                    <a:pt x="650" y="12808"/>
                  </a:cubicBezTo>
                  <a:lnTo>
                    <a:pt x="8769" y="12808"/>
                  </a:lnTo>
                  <a:cubicBezTo>
                    <a:pt x="9134" y="12808"/>
                    <a:pt x="9419" y="12524"/>
                    <a:pt x="9419" y="12179"/>
                  </a:cubicBezTo>
                  <a:lnTo>
                    <a:pt x="9419" y="6029"/>
                  </a:lnTo>
                  <a:cubicBezTo>
                    <a:pt x="9419" y="5684"/>
                    <a:pt x="9134" y="5400"/>
                    <a:pt x="8769" y="5400"/>
                  </a:cubicBezTo>
                  <a:lnTo>
                    <a:pt x="8424" y="5400"/>
                  </a:lnTo>
                  <a:lnTo>
                    <a:pt x="8424" y="3715"/>
                  </a:lnTo>
                  <a:cubicBezTo>
                    <a:pt x="8424" y="1665"/>
                    <a:pt x="6760" y="1"/>
                    <a:pt x="4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4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732" name="Google Shape;732;p41">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733" name="Google Shape;733;p41">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734" name="Google Shape;734;p41"/>
          <p:cNvGrpSpPr/>
          <p:nvPr/>
        </p:nvGrpSpPr>
        <p:grpSpPr>
          <a:xfrm>
            <a:off x="706038" y="312972"/>
            <a:ext cx="140222" cy="140409"/>
            <a:chOff x="2741000" y="199475"/>
            <a:chExt cx="191953" cy="192210"/>
          </a:xfrm>
        </p:grpSpPr>
        <p:sp>
          <p:nvSpPr>
            <p:cNvPr id="735" name="Google Shape;735;p4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41">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231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0"/>
          <p:cNvSpPr/>
          <p:nvPr/>
        </p:nvSpPr>
        <p:spPr>
          <a:xfrm>
            <a:off x="2393529" y="3436100"/>
            <a:ext cx="46818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14358" y="1460414"/>
            <a:ext cx="1367281" cy="13671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txBox="1">
            <a:spLocks noGrp="1"/>
          </p:cNvSpPr>
          <p:nvPr>
            <p:ph type="title"/>
          </p:nvPr>
        </p:nvSpPr>
        <p:spPr>
          <a:xfrm>
            <a:off x="4199435" y="2006107"/>
            <a:ext cx="4445400" cy="174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a:solidFill>
                  <a:schemeClr val="lt2"/>
                </a:solidFill>
              </a:rPr>
              <a:t>preparation</a:t>
            </a:r>
            <a:endParaRPr lang="en-ID" dirty="0"/>
          </a:p>
        </p:txBody>
      </p:sp>
      <p:sp>
        <p:nvSpPr>
          <p:cNvPr id="647" name="Google Shape;647;p40"/>
          <p:cNvSpPr txBox="1">
            <a:spLocks noGrp="1"/>
          </p:cNvSpPr>
          <p:nvPr>
            <p:ph type="subTitle" idx="1"/>
          </p:nvPr>
        </p:nvSpPr>
        <p:spPr>
          <a:xfrm>
            <a:off x="2431100" y="3530450"/>
            <a:ext cx="45804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P</a:t>
            </a:r>
            <a:r>
              <a:rPr lang="en" dirty="0"/>
              <a:t>roses mencari dan mengumpulkan data</a:t>
            </a:r>
            <a:endParaRPr dirty="0"/>
          </a:p>
        </p:txBody>
      </p:sp>
      <p:sp>
        <p:nvSpPr>
          <p:cNvPr id="648" name="Google Shape;648;p40"/>
          <p:cNvSpPr txBox="1">
            <a:spLocks noGrp="1"/>
          </p:cNvSpPr>
          <p:nvPr>
            <p:ph type="title" idx="2"/>
          </p:nvPr>
        </p:nvSpPr>
        <p:spPr>
          <a:xfrm>
            <a:off x="714300" y="1764027"/>
            <a:ext cx="1367400" cy="7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49" name="Google Shape;649;p40"/>
          <p:cNvSpPr/>
          <p:nvPr/>
        </p:nvSpPr>
        <p:spPr>
          <a:xfrm>
            <a:off x="2268304" y="1519019"/>
            <a:ext cx="2620124" cy="759900"/>
          </a:xfrm>
          <a:prstGeom prst="rect">
            <a:avLst/>
          </a:prstGeom>
        </p:spPr>
        <p:txBody>
          <a:bodyPr>
            <a:prstTxWarp prst="textPlain">
              <a:avLst/>
            </a:prstTxWarp>
          </a:bodyPr>
          <a:lstStyle/>
          <a:p>
            <a:pPr lvl="0" algn="ctr"/>
            <a:r>
              <a:rPr lang="en-US" b="0" i="0" dirty="0">
                <a:ln w="9525" cap="flat" cmpd="sng">
                  <a:solidFill>
                    <a:schemeClr val="dk1"/>
                  </a:solidFill>
                  <a:prstDash val="solid"/>
                  <a:round/>
                  <a:headEnd type="none" w="sm" len="sm"/>
                  <a:tailEnd type="none" w="sm" len="sm"/>
                </a:ln>
                <a:noFill/>
                <a:latin typeface="Bebas Neue"/>
              </a:rPr>
              <a:t>data</a:t>
            </a:r>
            <a:endParaRPr b="0" i="0" dirty="0">
              <a:ln w="9525" cap="flat" cmpd="sng">
                <a:solidFill>
                  <a:schemeClr val="dk1"/>
                </a:solidFill>
                <a:prstDash val="solid"/>
                <a:round/>
                <a:headEnd type="none" w="sm" len="sm"/>
                <a:tailEnd type="none" w="sm" len="sm"/>
              </a:ln>
              <a:noFill/>
              <a:latin typeface="Bebas Neue"/>
            </a:endParaRPr>
          </a:p>
        </p:txBody>
      </p:sp>
      <p:sp>
        <p:nvSpPr>
          <p:cNvPr id="650" name="Google Shape;650;p4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
        <p:nvSpPr>
          <p:cNvPr id="651" name="Google Shape;651;p40"/>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10100" y="22614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30067" y="316681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1567052" y="42553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172564" y="318271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0"/>
          <p:cNvSpPr/>
          <p:nvPr/>
        </p:nvSpPr>
        <p:spPr>
          <a:xfrm rot="7198898">
            <a:off x="7185962" y="11888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rot="7201932">
            <a:off x="771379" y="37615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rot="-1685758">
            <a:off x="1428932" y="38078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32086" y="36930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70" name="Google Shape;670;p4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71" name="Google Shape;671;p40">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0">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17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53"/>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tools</a:t>
            </a:r>
            <a:endParaRPr dirty="0"/>
          </a:p>
        </p:txBody>
      </p:sp>
      <p:sp>
        <p:nvSpPr>
          <p:cNvPr id="1393" name="Google Shape;1393;p53"/>
          <p:cNvSpPr/>
          <p:nvPr/>
        </p:nvSpPr>
        <p:spPr>
          <a:xfrm rot="7201932">
            <a:off x="7983100" y="9000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7511800" y="12215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425551" y="34681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rot="-1685758">
            <a:off x="644091" y="3943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317714" y="41854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6719976" y="74959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457963" y="28298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p:nvPr/>
        </p:nvSpPr>
        <p:spPr>
          <a:xfrm>
            <a:off x="8579737" y="1921547"/>
            <a:ext cx="80874" cy="81760"/>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3"/>
          <p:cNvSpPr/>
          <p:nvPr/>
        </p:nvSpPr>
        <p:spPr>
          <a:xfrm>
            <a:off x="8550051" y="13300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3"/>
          <p:cNvSpPr/>
          <p:nvPr/>
        </p:nvSpPr>
        <p:spPr>
          <a:xfrm rot="-1685758">
            <a:off x="8399928" y="774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3"/>
          <p:cNvSpPr/>
          <p:nvPr/>
        </p:nvSpPr>
        <p:spPr>
          <a:xfrm rot="5400000">
            <a:off x="4439605" y="1635066"/>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3"/>
          <p:cNvSpPr txBox="1"/>
          <p:nvPr/>
        </p:nvSpPr>
        <p:spPr>
          <a:xfrm>
            <a:off x="1277075" y="1392350"/>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dk1"/>
                </a:solidFill>
                <a:latin typeface="Bebas Neue"/>
                <a:ea typeface="Bebas Neue"/>
                <a:cs typeface="Bebas Neue"/>
                <a:sym typeface="Bebas Neue"/>
              </a:rPr>
              <a:t>Visual studio code</a:t>
            </a:r>
            <a:endParaRPr sz="2000" dirty="0">
              <a:solidFill>
                <a:schemeClr val="dk1"/>
              </a:solidFill>
              <a:latin typeface="Bebas Neue"/>
              <a:ea typeface="Bebas Neue"/>
              <a:cs typeface="Bebas Neue"/>
              <a:sym typeface="Bebas Neue"/>
            </a:endParaRPr>
          </a:p>
        </p:txBody>
      </p:sp>
      <p:sp>
        <p:nvSpPr>
          <p:cNvPr id="1405" name="Google Shape;1405;p53"/>
          <p:cNvSpPr txBox="1"/>
          <p:nvPr/>
        </p:nvSpPr>
        <p:spPr>
          <a:xfrm>
            <a:off x="1277075" y="1793100"/>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Arimo"/>
                <a:ea typeface="Arimo"/>
                <a:cs typeface="Arimo"/>
                <a:sym typeface="Arimo"/>
              </a:rPr>
              <a:t>Menjalankan program, menganalisis data</a:t>
            </a:r>
            <a:endParaRPr dirty="0">
              <a:solidFill>
                <a:schemeClr val="dk1"/>
              </a:solidFill>
              <a:latin typeface="Arimo"/>
              <a:ea typeface="Arimo"/>
              <a:cs typeface="Arimo"/>
              <a:sym typeface="Arimo"/>
            </a:endParaRPr>
          </a:p>
        </p:txBody>
      </p:sp>
      <p:sp>
        <p:nvSpPr>
          <p:cNvPr id="1406" name="Google Shape;1406;p53"/>
          <p:cNvSpPr/>
          <p:nvPr/>
        </p:nvSpPr>
        <p:spPr>
          <a:xfrm>
            <a:off x="3582264" y="14730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01</a:t>
            </a:r>
            <a:endParaRPr sz="2600">
              <a:solidFill>
                <a:schemeClr val="lt1"/>
              </a:solidFill>
              <a:latin typeface="Bebas Neue"/>
              <a:ea typeface="Bebas Neue"/>
              <a:cs typeface="Bebas Neue"/>
              <a:sym typeface="Bebas Neue"/>
            </a:endParaRPr>
          </a:p>
        </p:txBody>
      </p:sp>
      <p:sp>
        <p:nvSpPr>
          <p:cNvPr id="1407" name="Google Shape;1407;p53"/>
          <p:cNvSpPr/>
          <p:nvPr/>
        </p:nvSpPr>
        <p:spPr>
          <a:xfrm>
            <a:off x="4925589" y="14730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02</a:t>
            </a:r>
            <a:endParaRPr sz="2600">
              <a:solidFill>
                <a:schemeClr val="lt1"/>
              </a:solidFill>
              <a:latin typeface="Bebas Neue"/>
              <a:ea typeface="Bebas Neue"/>
              <a:cs typeface="Bebas Neue"/>
              <a:sym typeface="Bebas Neue"/>
            </a:endParaRPr>
          </a:p>
        </p:txBody>
      </p:sp>
      <p:sp>
        <p:nvSpPr>
          <p:cNvPr id="1408" name="Google Shape;1408;p53"/>
          <p:cNvSpPr/>
          <p:nvPr/>
        </p:nvSpPr>
        <p:spPr>
          <a:xfrm>
            <a:off x="3582264" y="25843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04</a:t>
            </a:r>
            <a:endParaRPr sz="2600">
              <a:solidFill>
                <a:schemeClr val="lt1"/>
              </a:solidFill>
              <a:latin typeface="Bebas Neue"/>
              <a:ea typeface="Bebas Neue"/>
              <a:cs typeface="Bebas Neue"/>
              <a:sym typeface="Bebas Neue"/>
            </a:endParaRPr>
          </a:p>
        </p:txBody>
      </p:sp>
      <p:sp>
        <p:nvSpPr>
          <p:cNvPr id="1409" name="Google Shape;1409;p53"/>
          <p:cNvSpPr/>
          <p:nvPr/>
        </p:nvSpPr>
        <p:spPr>
          <a:xfrm>
            <a:off x="4925589" y="25843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03</a:t>
            </a:r>
            <a:endParaRPr sz="2600">
              <a:solidFill>
                <a:schemeClr val="lt1"/>
              </a:solidFill>
              <a:latin typeface="Bebas Neue"/>
              <a:ea typeface="Bebas Neue"/>
              <a:cs typeface="Bebas Neue"/>
              <a:sym typeface="Bebas Neue"/>
            </a:endParaRPr>
          </a:p>
        </p:txBody>
      </p:sp>
      <p:sp>
        <p:nvSpPr>
          <p:cNvPr id="1410" name="Google Shape;1410;p53"/>
          <p:cNvSpPr/>
          <p:nvPr/>
        </p:nvSpPr>
        <p:spPr>
          <a:xfrm>
            <a:off x="3582264" y="3675701"/>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05</a:t>
            </a:r>
            <a:endParaRPr sz="2600">
              <a:solidFill>
                <a:schemeClr val="lt1"/>
              </a:solidFill>
              <a:latin typeface="Bebas Neue"/>
              <a:ea typeface="Bebas Neue"/>
              <a:cs typeface="Bebas Neue"/>
              <a:sym typeface="Bebas Neue"/>
            </a:endParaRPr>
          </a:p>
        </p:txBody>
      </p:sp>
      <p:sp>
        <p:nvSpPr>
          <p:cNvPr id="1411" name="Google Shape;1411;p53"/>
          <p:cNvSpPr/>
          <p:nvPr/>
        </p:nvSpPr>
        <p:spPr>
          <a:xfrm>
            <a:off x="4925589" y="3675701"/>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06</a:t>
            </a:r>
            <a:endParaRPr sz="2600">
              <a:solidFill>
                <a:schemeClr val="lt1"/>
              </a:solidFill>
              <a:latin typeface="Bebas Neue"/>
              <a:ea typeface="Bebas Neue"/>
              <a:cs typeface="Bebas Neue"/>
              <a:sym typeface="Bebas Neue"/>
            </a:endParaRPr>
          </a:p>
        </p:txBody>
      </p:sp>
      <p:sp>
        <p:nvSpPr>
          <p:cNvPr id="1412" name="Google Shape;1412;p53"/>
          <p:cNvSpPr txBox="1"/>
          <p:nvPr/>
        </p:nvSpPr>
        <p:spPr>
          <a:xfrm>
            <a:off x="1277075" y="249368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dk1"/>
                </a:solidFill>
                <a:latin typeface="Bebas Neue"/>
                <a:ea typeface="Bebas Neue"/>
                <a:cs typeface="Bebas Neue"/>
                <a:sym typeface="Bebas Neue"/>
              </a:rPr>
              <a:t>API Processing</a:t>
            </a:r>
            <a:endParaRPr sz="2000" dirty="0">
              <a:solidFill>
                <a:schemeClr val="dk1"/>
              </a:solidFill>
              <a:latin typeface="Bebas Neue"/>
              <a:ea typeface="Bebas Neue"/>
              <a:cs typeface="Bebas Neue"/>
              <a:sym typeface="Bebas Neue"/>
            </a:endParaRPr>
          </a:p>
        </p:txBody>
      </p:sp>
      <p:sp>
        <p:nvSpPr>
          <p:cNvPr id="1413" name="Google Shape;1413;p53"/>
          <p:cNvSpPr txBox="1"/>
          <p:nvPr/>
        </p:nvSpPr>
        <p:spPr>
          <a:xfrm>
            <a:off x="1277075" y="289443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US" dirty="0">
                <a:solidFill>
                  <a:schemeClr val="dk1"/>
                </a:solidFill>
                <a:latin typeface="Arimo"/>
                <a:ea typeface="Arimo"/>
                <a:cs typeface="Arimo"/>
                <a:sym typeface="Arimo"/>
              </a:rPr>
              <a:t>Processing data ke server</a:t>
            </a:r>
            <a:endParaRPr dirty="0">
              <a:solidFill>
                <a:schemeClr val="dk1"/>
              </a:solidFill>
              <a:latin typeface="Arimo"/>
              <a:ea typeface="Arimo"/>
              <a:cs typeface="Arimo"/>
              <a:sym typeface="Arimo"/>
            </a:endParaRPr>
          </a:p>
        </p:txBody>
      </p:sp>
      <p:sp>
        <p:nvSpPr>
          <p:cNvPr id="1414" name="Google Shape;1414;p53"/>
          <p:cNvSpPr txBox="1"/>
          <p:nvPr/>
        </p:nvSpPr>
        <p:spPr>
          <a:xfrm>
            <a:off x="1277075" y="361493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dirty="0">
                <a:solidFill>
                  <a:schemeClr val="dk1"/>
                </a:solidFill>
                <a:latin typeface="Bebas Neue"/>
                <a:ea typeface="Bebas Neue"/>
                <a:cs typeface="Bebas Neue"/>
                <a:sym typeface="Bebas Neue"/>
              </a:rPr>
              <a:t>SQlite3</a:t>
            </a:r>
            <a:endParaRPr sz="2700" dirty="0">
              <a:solidFill>
                <a:schemeClr val="dk1"/>
              </a:solidFill>
              <a:latin typeface="Bebas Neue"/>
              <a:ea typeface="Bebas Neue"/>
              <a:cs typeface="Bebas Neue"/>
              <a:sym typeface="Bebas Neue"/>
            </a:endParaRPr>
          </a:p>
        </p:txBody>
      </p:sp>
      <p:sp>
        <p:nvSpPr>
          <p:cNvPr id="1415" name="Google Shape;1415;p53"/>
          <p:cNvSpPr txBox="1"/>
          <p:nvPr/>
        </p:nvSpPr>
        <p:spPr>
          <a:xfrm>
            <a:off x="1277075" y="401568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D" dirty="0">
                <a:solidFill>
                  <a:schemeClr val="dk1"/>
                </a:solidFill>
                <a:latin typeface="Arimo"/>
                <a:ea typeface="Arimo"/>
                <a:cs typeface="Arimo"/>
                <a:sym typeface="Arimo"/>
              </a:rPr>
              <a:t>U</a:t>
            </a:r>
            <a:r>
              <a:rPr lang="en" dirty="0">
                <a:solidFill>
                  <a:schemeClr val="dk1"/>
                </a:solidFill>
                <a:latin typeface="Arimo"/>
                <a:ea typeface="Arimo"/>
                <a:cs typeface="Arimo"/>
                <a:sym typeface="Arimo"/>
              </a:rPr>
              <a:t>pdate data to database</a:t>
            </a:r>
            <a:endParaRPr dirty="0">
              <a:solidFill>
                <a:schemeClr val="dk1"/>
              </a:solidFill>
              <a:latin typeface="Arimo"/>
              <a:ea typeface="Arimo"/>
              <a:cs typeface="Arimo"/>
              <a:sym typeface="Arimo"/>
            </a:endParaRPr>
          </a:p>
        </p:txBody>
      </p:sp>
      <p:sp>
        <p:nvSpPr>
          <p:cNvPr id="1416" name="Google Shape;1416;p53"/>
          <p:cNvSpPr txBox="1"/>
          <p:nvPr/>
        </p:nvSpPr>
        <p:spPr>
          <a:xfrm>
            <a:off x="5788400" y="1392350"/>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dk1"/>
                </a:solidFill>
                <a:latin typeface="Bebas Neue"/>
                <a:ea typeface="Bebas Neue"/>
                <a:cs typeface="Bebas Neue"/>
                <a:sym typeface="Bebas Neue"/>
              </a:rPr>
              <a:t>Regex, pandas, numpy</a:t>
            </a:r>
            <a:endParaRPr sz="2000" dirty="0">
              <a:solidFill>
                <a:schemeClr val="dk1"/>
              </a:solidFill>
              <a:latin typeface="Bebas Neue"/>
              <a:ea typeface="Bebas Neue"/>
              <a:cs typeface="Bebas Neue"/>
              <a:sym typeface="Bebas Neue"/>
            </a:endParaRPr>
          </a:p>
        </p:txBody>
      </p:sp>
      <p:sp>
        <p:nvSpPr>
          <p:cNvPr id="1417" name="Google Shape;1417;p53"/>
          <p:cNvSpPr txBox="1"/>
          <p:nvPr/>
        </p:nvSpPr>
        <p:spPr>
          <a:xfrm>
            <a:off x="5788400" y="1793100"/>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D" dirty="0">
                <a:solidFill>
                  <a:schemeClr val="dk1"/>
                </a:solidFill>
                <a:latin typeface="Arimo"/>
                <a:ea typeface="Arimo"/>
                <a:cs typeface="Arimo"/>
                <a:sym typeface="Arimo"/>
              </a:rPr>
              <a:t>P</a:t>
            </a:r>
            <a:r>
              <a:rPr lang="en" dirty="0">
                <a:solidFill>
                  <a:schemeClr val="dk1"/>
                </a:solidFill>
                <a:latin typeface="Arimo"/>
                <a:ea typeface="Arimo"/>
                <a:cs typeface="Arimo"/>
                <a:sym typeface="Arimo"/>
              </a:rPr>
              <a:t>emrosesan teks</a:t>
            </a:r>
            <a:endParaRPr dirty="0">
              <a:solidFill>
                <a:schemeClr val="dk1"/>
              </a:solidFill>
              <a:latin typeface="Arimo"/>
              <a:ea typeface="Arimo"/>
              <a:cs typeface="Arimo"/>
              <a:sym typeface="Arimo"/>
            </a:endParaRPr>
          </a:p>
        </p:txBody>
      </p:sp>
      <p:sp>
        <p:nvSpPr>
          <p:cNvPr id="1418" name="Google Shape;1418;p53"/>
          <p:cNvSpPr txBox="1"/>
          <p:nvPr/>
        </p:nvSpPr>
        <p:spPr>
          <a:xfrm>
            <a:off x="5788400" y="249368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dk1"/>
                </a:solidFill>
                <a:latin typeface="Bebas Neue"/>
                <a:ea typeface="Bebas Neue"/>
                <a:cs typeface="Bebas Neue"/>
                <a:sym typeface="Bebas Neue"/>
              </a:rPr>
              <a:t>matplotlib</a:t>
            </a:r>
            <a:endParaRPr sz="2000" dirty="0">
              <a:solidFill>
                <a:schemeClr val="dk1"/>
              </a:solidFill>
              <a:latin typeface="Bebas Neue"/>
              <a:ea typeface="Bebas Neue"/>
              <a:cs typeface="Bebas Neue"/>
              <a:sym typeface="Bebas Neue"/>
            </a:endParaRPr>
          </a:p>
        </p:txBody>
      </p:sp>
      <p:sp>
        <p:nvSpPr>
          <p:cNvPr id="1419" name="Google Shape;1419;p53"/>
          <p:cNvSpPr txBox="1"/>
          <p:nvPr/>
        </p:nvSpPr>
        <p:spPr>
          <a:xfrm>
            <a:off x="5788400" y="289443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D" dirty="0">
                <a:solidFill>
                  <a:schemeClr val="dk1"/>
                </a:solidFill>
                <a:latin typeface="Arimo"/>
                <a:ea typeface="Arimo"/>
                <a:cs typeface="Arimo"/>
                <a:sym typeface="Arimo"/>
              </a:rPr>
              <a:t>V</a:t>
            </a:r>
            <a:r>
              <a:rPr lang="en" dirty="0">
                <a:solidFill>
                  <a:schemeClr val="dk1"/>
                </a:solidFill>
                <a:latin typeface="Arimo"/>
                <a:ea typeface="Arimo"/>
                <a:cs typeface="Arimo"/>
                <a:sym typeface="Arimo"/>
              </a:rPr>
              <a:t>isualisasi data</a:t>
            </a:r>
            <a:endParaRPr dirty="0">
              <a:solidFill>
                <a:schemeClr val="dk1"/>
              </a:solidFill>
              <a:latin typeface="Arimo"/>
              <a:ea typeface="Arimo"/>
              <a:cs typeface="Arimo"/>
              <a:sym typeface="Arimo"/>
            </a:endParaRPr>
          </a:p>
        </p:txBody>
      </p:sp>
      <p:sp>
        <p:nvSpPr>
          <p:cNvPr id="1420" name="Google Shape;1420;p53"/>
          <p:cNvSpPr txBox="1"/>
          <p:nvPr/>
        </p:nvSpPr>
        <p:spPr>
          <a:xfrm>
            <a:off x="5788400" y="361493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dirty="0">
                <a:solidFill>
                  <a:schemeClr val="dk1"/>
                </a:solidFill>
                <a:latin typeface="Bebas Neue"/>
                <a:ea typeface="Bebas Neue"/>
                <a:cs typeface="Bebas Neue"/>
                <a:sym typeface="Bebas Neue"/>
              </a:rPr>
              <a:t>github</a:t>
            </a:r>
            <a:endParaRPr sz="2700" dirty="0">
              <a:solidFill>
                <a:schemeClr val="dk1"/>
              </a:solidFill>
              <a:latin typeface="Bebas Neue"/>
              <a:ea typeface="Bebas Neue"/>
              <a:cs typeface="Bebas Neue"/>
              <a:sym typeface="Bebas Neue"/>
            </a:endParaRPr>
          </a:p>
        </p:txBody>
      </p:sp>
      <p:sp>
        <p:nvSpPr>
          <p:cNvPr id="1421" name="Google Shape;1421;p53"/>
          <p:cNvSpPr txBox="1"/>
          <p:nvPr/>
        </p:nvSpPr>
        <p:spPr>
          <a:xfrm>
            <a:off x="5788400" y="401568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D" dirty="0">
                <a:solidFill>
                  <a:schemeClr val="dk1"/>
                </a:solidFill>
                <a:latin typeface="Arimo"/>
                <a:ea typeface="Arimo"/>
                <a:cs typeface="Arimo"/>
                <a:sym typeface="Arimo"/>
              </a:rPr>
              <a:t>M</a:t>
            </a:r>
            <a:r>
              <a:rPr lang="en" dirty="0">
                <a:solidFill>
                  <a:schemeClr val="dk1"/>
                </a:solidFill>
                <a:latin typeface="Arimo"/>
                <a:ea typeface="Arimo"/>
                <a:cs typeface="Arimo"/>
                <a:sym typeface="Arimo"/>
              </a:rPr>
              <a:t>enyimpan hasil data</a:t>
            </a:r>
            <a:endParaRPr dirty="0">
              <a:solidFill>
                <a:schemeClr val="dk1"/>
              </a:solidFill>
              <a:latin typeface="Arimo"/>
              <a:ea typeface="Arimo"/>
              <a:cs typeface="Arimo"/>
              <a:sym typeface="Arimo"/>
            </a:endParaRPr>
          </a:p>
        </p:txBody>
      </p:sp>
      <p:sp>
        <p:nvSpPr>
          <p:cNvPr id="1422" name="Google Shape;1422;p53"/>
          <p:cNvSpPr/>
          <p:nvPr/>
        </p:nvSpPr>
        <p:spPr>
          <a:xfrm rot="10800000">
            <a:off x="5111267" y="2190716"/>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3"/>
          <p:cNvSpPr/>
          <p:nvPr/>
        </p:nvSpPr>
        <p:spPr>
          <a:xfrm rot="5400000">
            <a:off x="4439605" y="3837741"/>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3"/>
          <p:cNvSpPr/>
          <p:nvPr/>
        </p:nvSpPr>
        <p:spPr>
          <a:xfrm rot="10800000">
            <a:off x="3767942" y="3302016"/>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3"/>
          <p:cNvSpPr/>
          <p:nvPr/>
        </p:nvSpPr>
        <p:spPr>
          <a:xfrm rot="-5400000">
            <a:off x="4439605" y="2782178"/>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429" name="Google Shape;1429;p5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430" name="Google Shape;1430;p5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431" name="Google Shape;1431;p53"/>
          <p:cNvGrpSpPr/>
          <p:nvPr/>
        </p:nvGrpSpPr>
        <p:grpSpPr>
          <a:xfrm>
            <a:off x="706038" y="312972"/>
            <a:ext cx="140222" cy="140409"/>
            <a:chOff x="2741000" y="199475"/>
            <a:chExt cx="191953" cy="192210"/>
          </a:xfrm>
        </p:grpSpPr>
        <p:sp>
          <p:nvSpPr>
            <p:cNvPr id="1432" name="Google Shape;1432;p5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1" name="Google Shape;1441;p5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F0CC6B4F-3CFC-2889-754C-4D71A647BBDB}"/>
              </a:ext>
            </a:extLst>
          </p:cNvPr>
          <p:cNvSpPr txBox="1"/>
          <p:nvPr/>
        </p:nvSpPr>
        <p:spPr>
          <a:xfrm>
            <a:off x="3899364" y="195391"/>
            <a:ext cx="4572000" cy="307777"/>
          </a:xfrm>
          <a:prstGeom prst="rect">
            <a:avLst/>
          </a:prstGeom>
          <a:noFill/>
        </p:spPr>
        <p:txBody>
          <a:bodyPr wrap="square">
            <a:spAutoFit/>
          </a:bodyPr>
          <a:lstStyle/>
          <a:p>
            <a:pPr marL="0" lvl="0" indent="0" algn="r" rtl="0">
              <a:spcBef>
                <a:spcPts val="0"/>
              </a:spcBef>
              <a:spcAft>
                <a:spcPts val="0"/>
              </a:spcAft>
              <a:buNone/>
            </a:pPr>
            <a:r>
              <a:rPr lang="en-ID" dirty="0">
                <a:solidFill>
                  <a:schemeClr val="lt2"/>
                </a:solidFill>
                <a:latin typeface="Bebas Neue"/>
                <a:ea typeface="Bebas Neue"/>
                <a:cs typeface="Bebas Neue"/>
                <a:sym typeface="Bebas Neue"/>
              </a:rPr>
              <a:t>Gold challenge</a:t>
            </a:r>
            <a:endParaRPr lang="en-ID" dirty="0">
              <a:solidFill>
                <a:schemeClr val="lt2"/>
              </a:solidFill>
            </a:endParaRPr>
          </a:p>
        </p:txBody>
      </p:sp>
    </p:spTree>
  </p:cSld>
  <p:clrMapOvr>
    <a:masterClrMapping/>
  </p:clrMapOvr>
</p:sld>
</file>

<file path=ppt/theme/theme1.xml><?xml version="1.0" encoding="utf-8"?>
<a:theme xmlns:a="http://schemas.openxmlformats.org/drawingml/2006/main"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1700</TotalTime>
  <Words>1628</Words>
  <Application>Microsoft Office PowerPoint</Application>
  <PresentationFormat>On-screen Show (16:9)</PresentationFormat>
  <Paragraphs>402</Paragraphs>
  <Slides>50</Slides>
  <Notes>49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Bebas Neue</vt:lpstr>
      <vt:lpstr>Arial</vt:lpstr>
      <vt:lpstr>Wingdings</vt:lpstr>
      <vt:lpstr>Arimo</vt:lpstr>
      <vt:lpstr>Data Analysis for Business by Slidesgo</vt:lpstr>
      <vt:lpstr>          Penggunaan Kata Abusive dan bahasa gaul pada Teks Twitter</vt:lpstr>
      <vt:lpstr>Challenge gold</vt:lpstr>
      <vt:lpstr>TABLE OF CONTENT</vt:lpstr>
      <vt:lpstr>INTRODUCTION</vt:lpstr>
      <vt:lpstr>              definition</vt:lpstr>
      <vt:lpstr>Peringkat ke 5 dalam penggunaan media sosial</vt:lpstr>
      <vt:lpstr>Menganalisis isi teks tweet </vt:lpstr>
      <vt:lpstr>preparation</vt:lpstr>
      <vt:lpstr>tools</vt:lpstr>
      <vt:lpstr>DESCRIPTIVE analytics</vt:lpstr>
      <vt:lpstr>              data</vt:lpstr>
      <vt:lpstr>Data exploration</vt:lpstr>
      <vt:lpstr>analyze</vt:lpstr>
      <vt:lpstr>analyze</vt:lpstr>
      <vt:lpstr>analyze</vt:lpstr>
      <vt:lpstr>analyze</vt:lpstr>
      <vt:lpstr>analyze</vt:lpstr>
      <vt:lpstr>analyze</vt:lpstr>
      <vt:lpstr>analyze</vt:lpstr>
      <vt:lpstr>Data cleansing</vt:lpstr>
      <vt:lpstr>Panjang karakter kata</vt:lpstr>
      <vt:lpstr>Histogram </vt:lpstr>
      <vt:lpstr>Pie chart </vt:lpstr>
      <vt:lpstr>Pie chart</vt:lpstr>
      <vt:lpstr>results</vt:lpstr>
      <vt:lpstr>The results </vt:lpstr>
      <vt:lpstr>The results </vt:lpstr>
      <vt:lpstr>The results </vt:lpstr>
      <vt:lpstr>Pie chart </vt:lpstr>
      <vt:lpstr>conclusion</vt:lpstr>
      <vt:lpstr>05</vt:lpstr>
      <vt:lpstr>Next </vt:lpstr>
      <vt:lpstr>PowerPoint Presentation</vt:lpstr>
      <vt:lpstr>POST – input </vt:lpstr>
      <vt:lpstr>PowerPoint Presentation</vt:lpstr>
      <vt:lpstr>PowerPoint Presentation</vt:lpstr>
      <vt:lpstr>PowerPoint Presentation</vt:lpstr>
      <vt:lpstr>POST - upload</vt:lpstr>
      <vt:lpstr>PowerPoint Presentation</vt:lpstr>
      <vt:lpstr>PowerPoint Presentation</vt:lpstr>
      <vt:lpstr>Put</vt:lpstr>
      <vt:lpstr>PowerPoint Presentation</vt:lpstr>
      <vt:lpstr>PowerPoint Presentation</vt:lpstr>
      <vt:lpstr>PowerPoint Presentation</vt:lpstr>
      <vt:lpstr>delete</vt:lpstr>
      <vt:lpstr>PowerPoint Presentation</vt:lpstr>
      <vt:lpstr>PowerPoint Presentation</vt:lpstr>
      <vt:lpstr>PowerPoint Presentation</vt:lpstr>
      <vt:lpstr>thank you</vt:lpstr>
      <vt:lpstr>profile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Penggunaan Kata Abusive dan bahasa gaul pada Teks Twitter</dc:title>
  <dc:creator>LENOVO</dc:creator>
  <cp:lastModifiedBy>Annisa Nuraini</cp:lastModifiedBy>
  <cp:revision>40</cp:revision>
  <dcterms:modified xsi:type="dcterms:W3CDTF">2023-03-13T08:45:05Z</dcterms:modified>
</cp:coreProperties>
</file>